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E6D1"/>
    <a:srgbClr val="CC0000"/>
    <a:srgbClr val="420C6A"/>
    <a:srgbClr val="AAB9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10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A349B14F-5D56-4A33-BD52-779030DD4795}" type="datetimeFigureOut">
              <a:rPr lang="zh-TW" altLang="en-US" smtClean="0"/>
              <a:t>2021/6/22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C12A33ED-E681-4CCB-9FCD-795C02A6CC0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098599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全景圖片 (含標題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9B14F-5D56-4A33-BD52-779030DD4795}" type="datetimeFigureOut">
              <a:rPr lang="zh-TW" altLang="en-US" smtClean="0"/>
              <a:t>2021/6/22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2A33ED-E681-4CCB-9FCD-795C02A6CC0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4495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標題與說明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9B14F-5D56-4A33-BD52-779030DD4795}" type="datetimeFigureOut">
              <a:rPr lang="zh-TW" altLang="en-US" smtClean="0"/>
              <a:t>2021/6/22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2A33ED-E681-4CCB-9FCD-795C02A6CC0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025773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 (含標題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9B14F-5D56-4A33-BD52-779030DD4795}" type="datetimeFigureOut">
              <a:rPr lang="zh-TW" altLang="en-US" smtClean="0"/>
              <a:t>2021/6/22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2A33ED-E681-4CCB-9FCD-795C02A6CC02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6853566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9B14F-5D56-4A33-BD52-779030DD4795}" type="datetimeFigureOut">
              <a:rPr lang="zh-TW" altLang="en-US" smtClean="0"/>
              <a:t>2021/6/22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2A33ED-E681-4CCB-9FCD-795C02A6CC0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0257835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9B14F-5D56-4A33-BD52-779030DD4795}" type="datetimeFigureOut">
              <a:rPr lang="zh-TW" altLang="en-US" smtClean="0"/>
              <a:t>2021/6/22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2A33ED-E681-4CCB-9FCD-795C02A6CC0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069983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圖片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9B14F-5D56-4A33-BD52-779030DD4795}" type="datetimeFigureOut">
              <a:rPr lang="zh-TW" altLang="en-US" smtClean="0"/>
              <a:t>2021/6/22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2A33ED-E681-4CCB-9FCD-795C02A6CC0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0011014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9B14F-5D56-4A33-BD52-779030DD4795}" type="datetimeFigureOut">
              <a:rPr lang="zh-TW" altLang="en-US" smtClean="0"/>
              <a:t>2021/6/22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2A33ED-E681-4CCB-9FCD-795C02A6CC0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7026503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9B14F-5D56-4A33-BD52-779030DD4795}" type="datetimeFigureOut">
              <a:rPr lang="zh-TW" altLang="en-US" smtClean="0"/>
              <a:t>2021/6/22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2A33ED-E681-4CCB-9FCD-795C02A6CC0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743461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9B14F-5D56-4A33-BD52-779030DD4795}" type="datetimeFigureOut">
              <a:rPr lang="zh-TW" altLang="en-US" smtClean="0"/>
              <a:t>2021/6/22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2A33ED-E681-4CCB-9FCD-795C02A6CC0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430036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9B14F-5D56-4A33-BD52-779030DD4795}" type="datetimeFigureOut">
              <a:rPr lang="zh-TW" altLang="en-US" smtClean="0"/>
              <a:t>2021/6/22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2A33ED-E681-4CCB-9FCD-795C02A6CC0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225427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9B14F-5D56-4A33-BD52-779030DD4795}" type="datetimeFigureOut">
              <a:rPr lang="zh-TW" altLang="en-US" smtClean="0"/>
              <a:t>2021/6/22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2A33ED-E681-4CCB-9FCD-795C02A6CC0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243080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9B14F-5D56-4A33-BD52-779030DD4795}" type="datetimeFigureOut">
              <a:rPr lang="zh-TW" altLang="en-US" smtClean="0"/>
              <a:t>2021/6/22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2A33ED-E681-4CCB-9FCD-795C02A6CC0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118000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9B14F-5D56-4A33-BD52-779030DD4795}" type="datetimeFigureOut">
              <a:rPr lang="zh-TW" altLang="en-US" smtClean="0"/>
              <a:t>2021/6/22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2A33ED-E681-4CCB-9FCD-795C02A6CC0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167360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9B14F-5D56-4A33-BD52-779030DD4795}" type="datetimeFigureOut">
              <a:rPr lang="zh-TW" altLang="en-US" smtClean="0"/>
              <a:t>2021/6/22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2A33ED-E681-4CCB-9FCD-795C02A6CC0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386145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9B14F-5D56-4A33-BD52-779030DD4795}" type="datetimeFigureOut">
              <a:rPr lang="zh-TW" altLang="en-US" smtClean="0"/>
              <a:t>2021/6/22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2A33ED-E681-4CCB-9FCD-795C02A6CC0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643906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9B14F-5D56-4A33-BD52-779030DD4795}" type="datetimeFigureOut">
              <a:rPr lang="zh-TW" altLang="en-US" smtClean="0"/>
              <a:t>2021/6/22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2A33ED-E681-4CCB-9FCD-795C02A6CC0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429654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49B14F-5D56-4A33-BD52-779030DD4795}" type="datetimeFigureOut">
              <a:rPr lang="zh-TW" altLang="en-US" smtClean="0"/>
              <a:t>2021/6/22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2A33ED-E681-4CCB-9FCD-795C02A6CC0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9876684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  <p:sldLayoutId id="2147483702" r:id="rId12"/>
    <p:sldLayoutId id="2147483703" r:id="rId13"/>
    <p:sldLayoutId id="2147483704" r:id="rId14"/>
    <p:sldLayoutId id="2147483705" r:id="rId15"/>
    <p:sldLayoutId id="2147483706" r:id="rId16"/>
    <p:sldLayoutId id="2147483707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>
          <a:xfrm>
            <a:off x="88900" y="6384"/>
            <a:ext cx="10515600" cy="1325563"/>
          </a:xfrm>
        </p:spPr>
        <p:txBody>
          <a:bodyPr/>
          <a:lstStyle/>
          <a:p>
            <a:r>
              <a:rPr lang="zh-TW" altLang="en-US" sz="5400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天狗食日月</a:t>
            </a:r>
            <a:endParaRPr lang="zh-TW" altLang="en-US" sz="5400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5" name="內容版面配置區 4"/>
          <p:cNvSpPr>
            <a:spLocks noGrp="1"/>
          </p:cNvSpPr>
          <p:nvPr>
            <p:ph idx="1"/>
          </p:nvPr>
        </p:nvSpPr>
        <p:spPr>
          <a:xfrm>
            <a:off x="254000" y="896788"/>
            <a:ext cx="10515600" cy="4351338"/>
          </a:xfrm>
        </p:spPr>
        <p:txBody>
          <a:bodyPr>
            <a:normAutofit/>
          </a:bodyPr>
          <a:lstStyle/>
          <a:p>
            <a:r>
              <a:rPr lang="zh-TW" altLang="en-US" sz="2800" dirty="0" smtClean="0">
                <a:solidFill>
                  <a:schemeClr val="accent3">
                    <a:lumMod val="40000"/>
                    <a:lumOff val="6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天狗食日月</a:t>
            </a:r>
            <a:r>
              <a:rPr lang="zh-TW" altLang="en-US" sz="2800" dirty="0">
                <a:solidFill>
                  <a:schemeClr val="accent3">
                    <a:lumMod val="40000"/>
                    <a:lumOff val="6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的傳說</a:t>
            </a:r>
            <a:r>
              <a:rPr lang="zh-TW" altLang="en-US" sz="2800" dirty="0" smtClean="0">
                <a:solidFill>
                  <a:schemeClr val="accent3">
                    <a:lumMod val="40000"/>
                    <a:lumOff val="6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endParaRPr lang="zh-TW" altLang="en-US" sz="2800" dirty="0">
              <a:solidFill>
                <a:schemeClr val="accent3">
                  <a:lumMod val="40000"/>
                  <a:lumOff val="6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253999" y="1331947"/>
            <a:ext cx="6789121" cy="55707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b="0" i="0" dirty="0" smtClean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相信大家對</a:t>
            </a:r>
            <a:r>
              <a:rPr lang="en-US" altLang="zh-TW" b="0" i="0" dirty="0" smtClean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『</a:t>
            </a:r>
            <a:r>
              <a:rPr lang="zh-TW" altLang="en-US" b="0" i="0" dirty="0" smtClean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日蝕</a:t>
            </a:r>
            <a:r>
              <a:rPr lang="en-US" altLang="zh-TW" b="0" i="0" dirty="0" smtClean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』</a:t>
            </a:r>
            <a:r>
              <a:rPr lang="zh-TW" altLang="en-US" b="0" i="0" dirty="0" smtClean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，這種天文現象可以說是早已見怪不怪了，但在早期的時代裡，人們普遍對天文知識並沒有如此充足，常常對天上的日月星辰有著一定的敬畏之心，所以當他們遇上日蝕月蝕的時候，就給了這個天文現象一個神祕的故事</a:t>
            </a:r>
            <a:r>
              <a:rPr lang="en-US" altLang="zh-TW" b="0" i="0" dirty="0" smtClean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–</a:t>
            </a:r>
            <a:r>
              <a:rPr lang="zh-TW" altLang="en-US" b="0" i="0" dirty="0" smtClean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天狗食日月。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關於天狗來源的說法就有好幾種，有人說牠是地藏菩薩母親的化身，也有人說他是后羿的獵犬，而在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《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山海經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》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中也有記載牠的傳說。不管這隻天狗的來源為何處，以上傳說都有個共通點，就是這天狗會吃月亮與太陽。傳說天狗喜歡追捕天上的日月，一追到就張大嘴把日月都吞下肚，日神與月神實在是不堪其擾，於是告知凡間的百姓們這隻天狗的弱點。 傳說天狗懼怕鑼鼓響器炮竹的聲音，所以每次到天狗食日月的那天，下至平民百姓，上至宮廷樂師，都會敲鑼打鼓的想嚇跑天狗，正在吞食日月的天狗，聽到凡間鑼鼓喧天的響，自然嚇得把日月給吐出來跑走。這也就是為什麼在日蝕或月蝕發生時，會有人燃放炮竹或敲鑼打鼓的原因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天狗食日月的故事在後來也延伸出了好幾個版本與眾多的傳說，豐富了整個文化的神祕性，也帶出了古代人對日月星辰的崇拜。當日月蝕再度發生時，趕快睜大眼睛瞧瞧，古人口中傳說的天狗，是如呵張大嘴吃掉太陽與月亮的吧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1600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sz="1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   </a:t>
            </a:r>
            <a:endParaRPr lang="en-US" altLang="zh-TW" sz="16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1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資料來源</a:t>
            </a:r>
            <a:r>
              <a:rPr lang="en-US" altLang="zh-TW" sz="1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:https://</a:t>
            </a:r>
            <a:r>
              <a:rPr lang="en-US" altLang="zh-TW" sz="1600" dirty="0" err="1" smtClean="0">
                <a:latin typeface="標楷體" panose="03000509000000000000" pitchFamily="65" charset="-120"/>
                <a:ea typeface="標楷體" panose="03000509000000000000" pitchFamily="65" charset="-120"/>
              </a:rPr>
              <a:t>baodao.setn.com</a:t>
            </a:r>
            <a:r>
              <a:rPr lang="en-US" altLang="zh-TW" sz="1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/news/659260</a:t>
            </a:r>
            <a:endParaRPr lang="zh-TW" altLang="en-US" sz="16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7347921" y="5248126"/>
            <a:ext cx="5130186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1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影片連結</a:t>
            </a:r>
            <a:r>
              <a:rPr lang="en-US" altLang="zh-TW" sz="1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:</a:t>
            </a:r>
          </a:p>
          <a:p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https://</a:t>
            </a:r>
            <a:r>
              <a:rPr lang="en-US" altLang="zh-TW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www.youtube.com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altLang="zh-TW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watch?v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en-US" altLang="zh-TW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B5b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--</a:t>
            </a:r>
            <a:r>
              <a:rPr lang="en-US" altLang="zh-TW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oWpgH8&amp;t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=2s</a:t>
            </a: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32" name="Picture 8" descr="闊別六年，「天狗食月」1月31日再現！燕趙都市報將全程直播- 每日頭條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47921" y="896788"/>
            <a:ext cx="4056063" cy="40380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331548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>
          <a:xfrm>
            <a:off x="-107521" y="1219200"/>
            <a:ext cx="5092906" cy="1574808"/>
          </a:xfrm>
        </p:spPr>
        <p:txBody>
          <a:bodyPr>
            <a:normAutofit fontScale="90000"/>
          </a:bodyPr>
          <a:lstStyle/>
          <a:p>
            <a:r>
              <a:rPr lang="zh-TW" altLang="en-US" sz="4800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天狗食日月</a:t>
            </a:r>
            <a:r>
              <a:rPr lang="en-US" altLang="zh-TW" sz="4800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altLang="zh-TW" sz="4800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sz="4800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sz="3600" dirty="0" smtClean="0">
                <a:solidFill>
                  <a:schemeClr val="accent5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日食</a:t>
            </a:r>
            <a:r>
              <a:rPr lang="zh-TW" altLang="en-US" sz="3600" dirty="0">
                <a:solidFill>
                  <a:schemeClr val="accent5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有三種</a:t>
            </a:r>
            <a:r>
              <a:rPr lang="en-US" altLang="zh-TW" sz="3600" dirty="0" smtClean="0">
                <a:solidFill>
                  <a:schemeClr val="accent5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:</a:t>
            </a:r>
            <a:r>
              <a:rPr lang="zh-TW" altLang="en-US" sz="3600" dirty="0" smtClean="0">
                <a:solidFill>
                  <a:schemeClr val="accent5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日全食 </a:t>
            </a:r>
            <a:r>
              <a:rPr lang="en-US" altLang="zh-TW" sz="3600" dirty="0" smtClean="0">
                <a:solidFill>
                  <a:schemeClr val="accent5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altLang="zh-TW" sz="3600" dirty="0" smtClean="0">
                <a:solidFill>
                  <a:schemeClr val="accent5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sz="3600" dirty="0" smtClean="0">
                <a:solidFill>
                  <a:schemeClr val="accent5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       日偏食 </a:t>
            </a:r>
            <a:r>
              <a:rPr lang="en-US" altLang="zh-TW" sz="3600" dirty="0" smtClean="0">
                <a:solidFill>
                  <a:schemeClr val="accent5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altLang="zh-TW" sz="3600" dirty="0" smtClean="0">
                <a:solidFill>
                  <a:schemeClr val="accent5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sz="3600" dirty="0" smtClean="0">
                <a:solidFill>
                  <a:schemeClr val="accent5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       日環食</a:t>
            </a:r>
            <a:r>
              <a:rPr lang="en-US" altLang="zh-TW" sz="4800" dirty="0">
                <a:solidFill>
                  <a:schemeClr val="accent5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altLang="zh-TW" sz="4800" dirty="0">
                <a:solidFill>
                  <a:schemeClr val="accent5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</a:br>
            <a:endParaRPr lang="zh-TW" altLang="en-US" sz="4800" dirty="0">
              <a:solidFill>
                <a:schemeClr val="accent5">
                  <a:lumMod val="5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23" name="圖片版面配置區 22"/>
          <p:cNvSpPr>
            <a:spLocks noGrp="1"/>
          </p:cNvSpPr>
          <p:nvPr>
            <p:ph type="pic" idx="1"/>
          </p:nvPr>
        </p:nvSpPr>
        <p:spPr/>
      </p:sp>
      <p:sp>
        <p:nvSpPr>
          <p:cNvPr id="5" name="內容版面配置區 4"/>
          <p:cNvSpPr>
            <a:spLocks noGrp="1"/>
          </p:cNvSpPr>
          <p:nvPr>
            <p:ph type="body" sz="half" idx="2"/>
          </p:nvPr>
        </p:nvSpPr>
        <p:spPr>
          <a:xfrm>
            <a:off x="1197934" y="3200400"/>
            <a:ext cx="5512546" cy="2806700"/>
          </a:xfrm>
        </p:spPr>
        <p:txBody>
          <a:bodyPr>
            <a:noAutofit/>
          </a:bodyPr>
          <a:lstStyle/>
          <a:p>
            <a:r>
              <a:rPr lang="zh-TW" altLang="en-US" sz="3200" dirty="0" smtClean="0">
                <a:solidFill>
                  <a:schemeClr val="bg2">
                    <a:lumMod val="20000"/>
                    <a:lumOff val="8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    </a:t>
            </a:r>
            <a:endParaRPr lang="en-US" altLang="zh-TW" sz="3200" dirty="0">
              <a:solidFill>
                <a:schemeClr val="bg2">
                  <a:lumMod val="20000"/>
                  <a:lumOff val="8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3200" dirty="0" smtClean="0">
                <a:solidFill>
                  <a:schemeClr val="bg2">
                    <a:lumMod val="20000"/>
                    <a:lumOff val="8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endParaRPr lang="zh-TW" altLang="en-US" sz="3000" dirty="0">
              <a:solidFill>
                <a:schemeClr val="bg2">
                  <a:lumMod val="20000"/>
                  <a:lumOff val="8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pic>
        <p:nvPicPr>
          <p:cNvPr id="14" name="圖片 13" descr="中央氣象局數位科普網-誰吃了太陽？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398" r="67671"/>
          <a:stretch/>
        </p:blipFill>
        <p:spPr bwMode="auto">
          <a:xfrm>
            <a:off x="6571296" y="469900"/>
            <a:ext cx="2890204" cy="624205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25" name="雲朵形 24"/>
          <p:cNvSpPr/>
          <p:nvPr/>
        </p:nvSpPr>
        <p:spPr>
          <a:xfrm>
            <a:off x="527693" y="2794008"/>
            <a:ext cx="6043603" cy="3213092"/>
          </a:xfrm>
          <a:prstGeom prst="cloud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sz="3000" dirty="0">
                <a:solidFill>
                  <a:schemeClr val="accent5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日全食</a:t>
            </a:r>
            <a:endParaRPr lang="en-US" altLang="zh-TW" sz="3000" dirty="0">
              <a:solidFill>
                <a:schemeClr val="accent5">
                  <a:lumMod val="5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/>
            <a:r>
              <a:rPr lang="zh-TW" altLang="en-US" sz="2800" dirty="0">
                <a:solidFill>
                  <a:schemeClr val="accent1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月球運行到太陽和地球之間</a:t>
            </a:r>
            <a:r>
              <a:rPr lang="en-US" altLang="zh-TW" sz="2800" dirty="0">
                <a:solidFill>
                  <a:schemeClr val="accent1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,</a:t>
            </a:r>
            <a:r>
              <a:rPr lang="zh-TW" altLang="en-US" sz="2800" dirty="0">
                <a:solidFill>
                  <a:schemeClr val="accent1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當月球距離地球較近</a:t>
            </a:r>
            <a:r>
              <a:rPr lang="en-US" altLang="zh-TW" sz="2800" dirty="0">
                <a:solidFill>
                  <a:schemeClr val="accent1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,</a:t>
            </a:r>
            <a:r>
              <a:rPr lang="zh-TW" altLang="en-US" sz="2800" dirty="0">
                <a:solidFill>
                  <a:schemeClr val="accent1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月球陰影在些地區可以完全阻擋住太陽</a:t>
            </a:r>
            <a:endParaRPr lang="zh-TW" altLang="en-US" sz="2800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191671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>
          <a:xfrm>
            <a:off x="164351" y="1124506"/>
            <a:ext cx="6402874" cy="1447800"/>
          </a:xfrm>
        </p:spPr>
        <p:txBody>
          <a:bodyPr>
            <a:normAutofit fontScale="90000"/>
          </a:bodyPr>
          <a:lstStyle/>
          <a:p>
            <a:r>
              <a:rPr lang="zh-TW" altLang="en-US" sz="4800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天狗食日月</a:t>
            </a:r>
            <a:r>
              <a:rPr lang="en-US" altLang="zh-TW" sz="4800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altLang="zh-TW" sz="4800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sz="3600" dirty="0" smtClean="0">
                <a:solidFill>
                  <a:schemeClr val="accent5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日食</a:t>
            </a:r>
            <a:r>
              <a:rPr lang="zh-TW" altLang="en-US" sz="3600" dirty="0">
                <a:solidFill>
                  <a:schemeClr val="accent5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有三種</a:t>
            </a:r>
            <a:r>
              <a:rPr lang="en-US" altLang="zh-TW" sz="3600" dirty="0" smtClean="0">
                <a:solidFill>
                  <a:schemeClr val="accent5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:</a:t>
            </a:r>
            <a:r>
              <a:rPr lang="zh-TW" altLang="en-US" sz="3600" dirty="0" smtClean="0">
                <a:solidFill>
                  <a:schemeClr val="accent5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日全食  </a:t>
            </a:r>
            <a:r>
              <a:rPr lang="en-US" altLang="zh-TW" sz="3600" dirty="0" smtClean="0">
                <a:solidFill>
                  <a:schemeClr val="accent5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altLang="zh-TW" sz="3600" dirty="0" smtClean="0">
                <a:solidFill>
                  <a:schemeClr val="accent5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sz="3600" dirty="0">
                <a:solidFill>
                  <a:schemeClr val="accent5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sz="3600" dirty="0" smtClean="0">
                <a:solidFill>
                  <a:schemeClr val="accent5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     日偏食 </a:t>
            </a:r>
            <a:r>
              <a:rPr lang="en-US" altLang="zh-TW" sz="3600" dirty="0">
                <a:solidFill>
                  <a:schemeClr val="accent5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altLang="zh-TW" sz="3600" dirty="0">
                <a:solidFill>
                  <a:schemeClr val="accent5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sz="3600" dirty="0" smtClean="0">
                <a:solidFill>
                  <a:schemeClr val="accent5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      日環食</a:t>
            </a:r>
            <a:r>
              <a:rPr lang="en-US" altLang="zh-TW" sz="4800" dirty="0">
                <a:solidFill>
                  <a:schemeClr val="accent5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altLang="zh-TW" sz="4800" dirty="0">
                <a:solidFill>
                  <a:schemeClr val="accent5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</a:br>
            <a:endParaRPr lang="zh-TW" altLang="en-US" sz="4800" dirty="0">
              <a:solidFill>
                <a:schemeClr val="accent5">
                  <a:lumMod val="5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7" name="內容版面配置區 6"/>
          <p:cNvSpPr>
            <a:spLocks noGrp="1"/>
          </p:cNvSpPr>
          <p:nvPr>
            <p:ph idx="1"/>
          </p:nvPr>
        </p:nvSpPr>
        <p:spPr>
          <a:xfrm>
            <a:off x="6213277" y="1530904"/>
            <a:ext cx="5195997" cy="5060395"/>
          </a:xfrm>
        </p:spPr>
        <p:txBody>
          <a:bodyPr/>
          <a:lstStyle/>
          <a:p>
            <a:endParaRPr lang="zh-TW" altLang="en-US" dirty="0"/>
          </a:p>
        </p:txBody>
      </p:sp>
      <p:pic>
        <p:nvPicPr>
          <p:cNvPr id="15" name="圖片 14" descr="中央氣象局數位科普網-誰吃了太陽？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076" t="3219"/>
          <a:stretch/>
        </p:blipFill>
        <p:spPr bwMode="auto">
          <a:xfrm>
            <a:off x="7048736" y="393700"/>
            <a:ext cx="3018187" cy="6197599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17" name="雲朵形 16"/>
          <p:cNvSpPr/>
          <p:nvPr/>
        </p:nvSpPr>
        <p:spPr>
          <a:xfrm>
            <a:off x="318076" y="2655410"/>
            <a:ext cx="6451024" cy="3416300"/>
          </a:xfrm>
          <a:prstGeom prst="cloud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/>
            <a:r>
              <a:rPr lang="zh-TW" altLang="en-US" sz="3000" dirty="0">
                <a:solidFill>
                  <a:schemeClr val="accent5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日偏食</a:t>
            </a:r>
            <a:endParaRPr lang="zh-TW" altLang="en-US" sz="3000" dirty="0">
              <a:solidFill>
                <a:schemeClr val="accent5">
                  <a:lumMod val="50000"/>
                </a:schemeClr>
              </a:solidFill>
            </a:endParaRPr>
          </a:p>
          <a:p>
            <a:pPr algn="ctr"/>
            <a:r>
              <a:rPr lang="zh-TW" altLang="en-US" sz="3000" dirty="0" smtClean="0">
                <a:solidFill>
                  <a:schemeClr val="accent1">
                    <a:lumMod val="7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月球</a:t>
            </a:r>
            <a:r>
              <a:rPr lang="zh-TW" altLang="en-US" sz="3000" dirty="0">
                <a:solidFill>
                  <a:schemeClr val="accent1">
                    <a:lumMod val="7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運行到太陽和月亮之間</a:t>
            </a:r>
            <a:r>
              <a:rPr lang="en-US" altLang="zh-TW" sz="3000" dirty="0">
                <a:solidFill>
                  <a:schemeClr val="accent1">
                    <a:lumMod val="7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,</a:t>
            </a:r>
            <a:r>
              <a:rPr lang="zh-TW" altLang="en-US" sz="3000" dirty="0">
                <a:solidFill>
                  <a:schemeClr val="accent1">
                    <a:lumMod val="7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當月亮從太陽的邊緣經過</a:t>
            </a:r>
            <a:r>
              <a:rPr lang="en-US" altLang="zh-TW" sz="3000" dirty="0">
                <a:solidFill>
                  <a:schemeClr val="accent1">
                    <a:lumMod val="7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,</a:t>
            </a:r>
            <a:r>
              <a:rPr lang="zh-TW" altLang="en-US" sz="3000" dirty="0">
                <a:solidFill>
                  <a:schemeClr val="accent1">
                    <a:lumMod val="7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遮住部分太陽</a:t>
            </a:r>
          </a:p>
        </p:txBody>
      </p:sp>
    </p:spTree>
    <p:extLst>
      <p:ext uri="{BB962C8B-B14F-4D97-AF65-F5344CB8AC3E}">
        <p14:creationId xmlns:p14="http://schemas.microsoft.com/office/powerpoint/2010/main" val="40400816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>
          <a:xfrm>
            <a:off x="137907" y="1286145"/>
            <a:ext cx="5092906" cy="1574808"/>
          </a:xfrm>
        </p:spPr>
        <p:txBody>
          <a:bodyPr>
            <a:normAutofit fontScale="90000"/>
          </a:bodyPr>
          <a:lstStyle/>
          <a:p>
            <a:r>
              <a:rPr lang="zh-TW" altLang="en-US" sz="4800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天狗食日月</a:t>
            </a:r>
            <a:r>
              <a:rPr lang="en-US" altLang="zh-TW" sz="4800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altLang="zh-TW" sz="4800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sz="3600" dirty="0" smtClean="0">
                <a:solidFill>
                  <a:schemeClr val="accent5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日食</a:t>
            </a:r>
            <a:r>
              <a:rPr lang="zh-TW" altLang="en-US" sz="3600" dirty="0">
                <a:solidFill>
                  <a:schemeClr val="accent5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有三種</a:t>
            </a:r>
            <a:r>
              <a:rPr lang="en-US" altLang="zh-TW" sz="3600" dirty="0" smtClean="0">
                <a:solidFill>
                  <a:schemeClr val="accent5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:</a:t>
            </a:r>
            <a:r>
              <a:rPr lang="zh-TW" altLang="en-US" sz="3600" dirty="0" smtClean="0">
                <a:solidFill>
                  <a:schemeClr val="accent5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日全食  </a:t>
            </a:r>
            <a:r>
              <a:rPr lang="en-US" altLang="zh-TW" sz="3600" dirty="0" smtClean="0">
                <a:solidFill>
                  <a:schemeClr val="accent5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altLang="zh-TW" sz="3600" dirty="0" smtClean="0">
                <a:solidFill>
                  <a:schemeClr val="accent5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en-US" altLang="zh-TW" dirty="0">
                <a:solidFill>
                  <a:schemeClr val="accent5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TW" dirty="0" smtClean="0">
                <a:solidFill>
                  <a:schemeClr val="accent5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      </a:t>
            </a:r>
            <a:r>
              <a:rPr lang="zh-TW" altLang="en-US" sz="3600" dirty="0" smtClean="0">
                <a:solidFill>
                  <a:schemeClr val="accent5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日偏食 </a:t>
            </a:r>
            <a:r>
              <a:rPr lang="en-US" altLang="zh-TW" sz="3600" dirty="0" smtClean="0">
                <a:solidFill>
                  <a:schemeClr val="accent5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altLang="zh-TW" sz="3600" dirty="0" smtClean="0">
                <a:solidFill>
                  <a:schemeClr val="accent5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en-US" altLang="zh-TW" dirty="0">
                <a:solidFill>
                  <a:schemeClr val="accent5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TW" dirty="0" smtClean="0">
                <a:solidFill>
                  <a:schemeClr val="accent5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      </a:t>
            </a:r>
            <a:r>
              <a:rPr lang="zh-TW" altLang="en-US" sz="3600" dirty="0" smtClean="0">
                <a:solidFill>
                  <a:schemeClr val="accent5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日環食</a:t>
            </a:r>
            <a:r>
              <a:rPr lang="en-US" altLang="zh-TW" sz="4800" dirty="0">
                <a:solidFill>
                  <a:schemeClr val="accent5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altLang="zh-TW" sz="4800" dirty="0">
                <a:solidFill>
                  <a:schemeClr val="accent5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</a:br>
            <a:endParaRPr lang="zh-TW" altLang="en-US" sz="4800" dirty="0">
              <a:solidFill>
                <a:schemeClr val="accent5">
                  <a:lumMod val="5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6" name="圖片版面配置區 5"/>
          <p:cNvSpPr>
            <a:spLocks noGrp="1"/>
          </p:cNvSpPr>
          <p:nvPr>
            <p:ph type="pic" idx="1"/>
          </p:nvPr>
        </p:nvSpPr>
        <p:spPr>
          <a:xfrm>
            <a:off x="6961621" y="549554"/>
            <a:ext cx="3666690" cy="5181599"/>
          </a:xfrm>
        </p:spPr>
      </p:sp>
      <p:pic>
        <p:nvPicPr>
          <p:cNvPr id="13" name="圖片 12" descr="中央氣象局數位科普網-誰吃了太陽？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220" t="2684" r="33897"/>
          <a:stretch/>
        </p:blipFill>
        <p:spPr bwMode="auto">
          <a:xfrm>
            <a:off x="7109258" y="292100"/>
            <a:ext cx="2707842" cy="610870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7" name="雲朵形 6"/>
          <p:cNvSpPr/>
          <p:nvPr/>
        </p:nvSpPr>
        <p:spPr>
          <a:xfrm>
            <a:off x="241299" y="2628901"/>
            <a:ext cx="6375401" cy="3327400"/>
          </a:xfrm>
          <a:prstGeom prst="cloud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sz="2800" dirty="0" smtClean="0">
                <a:solidFill>
                  <a:schemeClr val="accent5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日環食</a:t>
            </a:r>
            <a:endParaRPr lang="zh-TW" altLang="en-US" sz="2800" dirty="0" smtClean="0">
              <a:solidFill>
                <a:schemeClr val="accent5">
                  <a:lumMod val="50000"/>
                </a:schemeClr>
              </a:solidFill>
            </a:endParaRPr>
          </a:p>
          <a:p>
            <a:pPr algn="ctr"/>
            <a:r>
              <a:rPr lang="zh-TW" altLang="en-US" sz="2800" dirty="0" smtClean="0">
                <a:solidFill>
                  <a:schemeClr val="accent6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太陽月球運行到太陽和地球之間</a:t>
            </a:r>
            <a:r>
              <a:rPr lang="en-US" altLang="zh-TW" sz="2800" dirty="0" smtClean="0">
                <a:solidFill>
                  <a:schemeClr val="accent6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,</a:t>
            </a:r>
            <a:r>
              <a:rPr lang="zh-TW" altLang="en-US" sz="2800" dirty="0" smtClean="0">
                <a:solidFill>
                  <a:schemeClr val="accent6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當月亮距離地球較遠</a:t>
            </a:r>
            <a:r>
              <a:rPr lang="en-US" altLang="zh-TW" sz="2800" dirty="0" smtClean="0">
                <a:solidFill>
                  <a:schemeClr val="accent6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,</a:t>
            </a:r>
            <a:r>
              <a:rPr lang="zh-TW" altLang="en-US" sz="2800" dirty="0" smtClean="0">
                <a:solidFill>
                  <a:schemeClr val="accent6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無法全部擋住</a:t>
            </a:r>
            <a:endParaRPr lang="zh-TW" altLang="en-US" sz="2800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43726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>
          <a:xfrm>
            <a:off x="165100" y="478118"/>
            <a:ext cx="9404723" cy="1400530"/>
          </a:xfrm>
        </p:spPr>
        <p:txBody>
          <a:bodyPr>
            <a:normAutofit fontScale="90000"/>
          </a:bodyPr>
          <a:lstStyle/>
          <a:p>
            <a:r>
              <a:rPr lang="zh-TW" altLang="en-US" sz="4800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天狗食日月</a:t>
            </a:r>
            <a:r>
              <a:rPr lang="en-US" altLang="zh-TW" sz="4800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altLang="zh-TW" sz="4800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sz="3300" dirty="0">
                <a:solidFill>
                  <a:srgbClr val="420C6A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月</a:t>
            </a:r>
            <a:r>
              <a:rPr lang="zh-TW" altLang="en-US" sz="3300" dirty="0" smtClean="0">
                <a:solidFill>
                  <a:srgbClr val="420C6A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食有兩種</a:t>
            </a:r>
            <a:r>
              <a:rPr lang="en-US" altLang="zh-TW" sz="3300" dirty="0" smtClean="0">
                <a:solidFill>
                  <a:srgbClr val="420C6A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:</a:t>
            </a:r>
            <a:r>
              <a:rPr lang="zh-TW" altLang="en-US" sz="3300" dirty="0" smtClean="0">
                <a:solidFill>
                  <a:srgbClr val="420C6A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月全食  </a:t>
            </a:r>
            <a:r>
              <a:rPr lang="en-US" altLang="zh-TW" sz="3300" dirty="0">
                <a:solidFill>
                  <a:srgbClr val="420C6A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altLang="zh-TW" sz="3300" dirty="0">
                <a:solidFill>
                  <a:srgbClr val="420C6A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sz="3300" dirty="0" smtClean="0">
                <a:solidFill>
                  <a:srgbClr val="420C6A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       月偏食 </a:t>
            </a:r>
            <a:r>
              <a:rPr lang="en-US" altLang="zh-TW" sz="3300" dirty="0" smtClean="0">
                <a:solidFill>
                  <a:schemeClr val="accent3">
                    <a:lumMod val="40000"/>
                    <a:lumOff val="6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altLang="zh-TW" sz="3300" dirty="0" smtClean="0">
                <a:solidFill>
                  <a:schemeClr val="accent3">
                    <a:lumMod val="40000"/>
                    <a:lumOff val="6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en-US" altLang="zh-TW" dirty="0">
                <a:solidFill>
                  <a:schemeClr val="accent3">
                    <a:lumMod val="40000"/>
                    <a:lumOff val="6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TW" dirty="0" smtClean="0">
                <a:solidFill>
                  <a:schemeClr val="accent3">
                    <a:lumMod val="40000"/>
                    <a:lumOff val="6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      </a:t>
            </a:r>
            <a:r>
              <a:rPr lang="en-US" altLang="zh-TW" sz="4800" dirty="0">
                <a:solidFill>
                  <a:schemeClr val="accent3">
                    <a:lumMod val="40000"/>
                    <a:lumOff val="6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altLang="zh-TW" sz="4800" dirty="0">
                <a:solidFill>
                  <a:schemeClr val="accent3">
                    <a:lumMod val="40000"/>
                    <a:lumOff val="6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</a:br>
            <a:endParaRPr lang="zh-TW" altLang="en-US" sz="4800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pic>
        <p:nvPicPr>
          <p:cNvPr id="21" name="內容版面配置區 20" descr="https://statics.exmoo.com/uploads/2021-05-25/g2jKlFDUTXldCMByFnHf.jpg"/>
          <p:cNvPicPr>
            <a:picLocks noGrp="1"/>
          </p:cNvPicPr>
          <p:nvPr>
            <p:ph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3068"/>
          <a:stretch/>
        </p:blipFill>
        <p:spPr bwMode="auto">
          <a:xfrm>
            <a:off x="5461000" y="643218"/>
            <a:ext cx="5664200" cy="4043082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19" name="橢圓 18"/>
          <p:cNvSpPr/>
          <p:nvPr/>
        </p:nvSpPr>
        <p:spPr>
          <a:xfrm>
            <a:off x="384361" y="2120900"/>
            <a:ext cx="4483100" cy="4216400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sz="2400" dirty="0" smtClean="0">
                <a:solidFill>
                  <a:schemeClr val="accent3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月全食</a:t>
            </a:r>
            <a:endParaRPr lang="zh-TW" altLang="en-US" sz="2400" dirty="0" smtClean="0">
              <a:solidFill>
                <a:schemeClr val="accent3">
                  <a:lumMod val="50000"/>
                </a:schemeClr>
              </a:solidFill>
            </a:endParaRPr>
          </a:p>
          <a:p>
            <a:pPr algn="ctr"/>
            <a:r>
              <a:rPr lang="zh-TW" altLang="en-US" sz="2400" dirty="0">
                <a:solidFill>
                  <a:schemeClr val="accent3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當地球運行到太陽和月球中間，而且太空中三度空間幾乎成一直線時，這時地球擋住了太陽照向月球的光，月球位於地球的陰影區內，就會產生「月食」現象</a:t>
            </a:r>
            <a:r>
              <a:rPr lang="zh-TW" altLang="en-US" sz="2400" dirty="0">
                <a:solidFill>
                  <a:schemeClr val="accent3">
                    <a:lumMod val="50000"/>
                  </a:schemeClr>
                </a:solidFill>
              </a:rPr>
              <a:t>。</a:t>
            </a:r>
            <a:endParaRPr lang="zh-TW" altLang="en-US" sz="2400" dirty="0">
              <a:solidFill>
                <a:schemeClr val="accent3">
                  <a:lumMod val="5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/>
            <a:endParaRPr lang="en-US" altLang="zh-TW" sz="2000" dirty="0" smtClean="0">
              <a:solidFill>
                <a:schemeClr val="accent3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/>
            <a:endParaRPr lang="zh-TW" altLang="en-US" dirty="0"/>
          </a:p>
        </p:txBody>
      </p:sp>
      <p:pic>
        <p:nvPicPr>
          <p:cNvPr id="2054" name="Picture 6" descr="超級血月」5/26登場！NASA爆最佳觀賞地點、觀賞時間僅19分鐘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02698" y="5045075"/>
            <a:ext cx="4828802" cy="14521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762666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>
          <a:xfrm>
            <a:off x="165100" y="503518"/>
            <a:ext cx="9404723" cy="1400530"/>
          </a:xfrm>
        </p:spPr>
        <p:txBody>
          <a:bodyPr>
            <a:normAutofit fontScale="90000"/>
          </a:bodyPr>
          <a:lstStyle/>
          <a:p>
            <a:r>
              <a:rPr lang="zh-TW" altLang="en-US" sz="4800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天狗食日月</a:t>
            </a:r>
            <a:r>
              <a:rPr lang="en-US" altLang="zh-TW" sz="4800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altLang="zh-TW" sz="4800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sz="3300" dirty="0">
                <a:solidFill>
                  <a:schemeClr val="accent5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月</a:t>
            </a:r>
            <a:r>
              <a:rPr lang="zh-TW" altLang="en-US" sz="3300" dirty="0" smtClean="0">
                <a:solidFill>
                  <a:schemeClr val="accent5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食有兩種</a:t>
            </a:r>
            <a:r>
              <a:rPr lang="en-US" altLang="zh-TW" sz="3300" dirty="0" smtClean="0">
                <a:solidFill>
                  <a:schemeClr val="accent5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:</a:t>
            </a:r>
            <a:r>
              <a:rPr lang="zh-TW" altLang="en-US" sz="3300" dirty="0" smtClean="0">
                <a:solidFill>
                  <a:schemeClr val="accent5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月全食  </a:t>
            </a:r>
            <a:r>
              <a:rPr lang="en-US" altLang="zh-TW" sz="3300" dirty="0">
                <a:solidFill>
                  <a:schemeClr val="accent5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altLang="zh-TW" sz="3300" dirty="0">
                <a:solidFill>
                  <a:schemeClr val="accent5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sz="3300" dirty="0" smtClean="0">
                <a:solidFill>
                  <a:schemeClr val="accent5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       月偏食 </a:t>
            </a:r>
            <a:r>
              <a:rPr lang="en-US" altLang="zh-TW" sz="3300" dirty="0" smtClean="0">
                <a:solidFill>
                  <a:schemeClr val="accent3">
                    <a:lumMod val="40000"/>
                    <a:lumOff val="6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altLang="zh-TW" sz="3300" dirty="0" smtClean="0">
                <a:solidFill>
                  <a:schemeClr val="accent3">
                    <a:lumMod val="40000"/>
                    <a:lumOff val="6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en-US" altLang="zh-TW" dirty="0">
                <a:solidFill>
                  <a:schemeClr val="accent3">
                    <a:lumMod val="40000"/>
                    <a:lumOff val="6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TW" dirty="0" smtClean="0">
                <a:solidFill>
                  <a:schemeClr val="accent3">
                    <a:lumMod val="40000"/>
                    <a:lumOff val="6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      </a:t>
            </a:r>
            <a:r>
              <a:rPr lang="en-US" altLang="zh-TW" sz="4800" dirty="0">
                <a:solidFill>
                  <a:schemeClr val="accent3">
                    <a:lumMod val="40000"/>
                    <a:lumOff val="6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altLang="zh-TW" sz="4800" dirty="0">
                <a:solidFill>
                  <a:schemeClr val="accent3">
                    <a:lumMod val="40000"/>
                    <a:lumOff val="6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</a:br>
            <a:endParaRPr lang="zh-TW" altLang="en-US" sz="4800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6526212" y="1296987"/>
            <a:ext cx="9905999" cy="3541714"/>
          </a:xfrm>
        </p:spPr>
        <p:txBody>
          <a:bodyPr/>
          <a:lstStyle/>
          <a:p>
            <a:endParaRPr lang="zh-TW" altLang="en-US" dirty="0"/>
          </a:p>
        </p:txBody>
      </p:sp>
      <p:sp>
        <p:nvSpPr>
          <p:cNvPr id="22" name="橢圓 21"/>
          <p:cNvSpPr/>
          <p:nvPr/>
        </p:nvSpPr>
        <p:spPr>
          <a:xfrm>
            <a:off x="509589" y="2184399"/>
            <a:ext cx="4025900" cy="3987800"/>
          </a:xfrm>
          <a:prstGeom prst="ellipse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sz="2400" dirty="0">
                <a:solidFill>
                  <a:schemeClr val="accent3">
                    <a:lumMod val="7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月偏食</a:t>
            </a:r>
            <a:endParaRPr lang="en-US" altLang="zh-TW" sz="2400" dirty="0">
              <a:solidFill>
                <a:schemeClr val="accent3">
                  <a:lumMod val="75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/>
            <a:r>
              <a:rPr lang="zh-TW" altLang="en-US" sz="2400" dirty="0">
                <a:solidFill>
                  <a:schemeClr val="accent3">
                    <a:lumMod val="7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月偏食就是部分的月球掠過地球本影，造成部分月面沒有陽光可反射而變暗</a:t>
            </a:r>
            <a:endParaRPr lang="en-US" altLang="zh-TW" sz="2400" dirty="0">
              <a:solidFill>
                <a:schemeClr val="accent3">
                  <a:lumMod val="75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/>
            <a:endParaRPr lang="zh-TW" altLang="en-US" dirty="0"/>
          </a:p>
        </p:txBody>
      </p:sp>
      <p:pic>
        <p:nvPicPr>
          <p:cNvPr id="6146" name="Picture 2" descr="46751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35489" y="586862"/>
            <a:ext cx="7286439" cy="27224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8" name="Picture 4" descr="月偏食_诚信百科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60974" y="4065151"/>
            <a:ext cx="5381625" cy="22708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297021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>
          <a:xfrm>
            <a:off x="328612" y="1901218"/>
            <a:ext cx="10237787" cy="3356582"/>
          </a:xfrm>
        </p:spPr>
        <p:txBody>
          <a:bodyPr>
            <a:normAutofit fontScale="90000"/>
          </a:bodyPr>
          <a:lstStyle/>
          <a:p>
            <a:r>
              <a:rPr lang="zh-TW" altLang="en-US" sz="4800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天狗食日月</a:t>
            </a:r>
            <a:r>
              <a:rPr lang="en-US" altLang="zh-TW" sz="4800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altLang="zh-TW" sz="4800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sz="4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sz="29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參考影片</a:t>
            </a:r>
            <a:r>
              <a:rPr lang="en-US" altLang="zh-TW" sz="27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:</a:t>
            </a:r>
            <a:br>
              <a:rPr lang="en-US" altLang="zh-TW" sz="27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en-US" altLang="zh-TW" sz="27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1.</a:t>
            </a:r>
            <a:r>
              <a:rPr lang="zh-TW" altLang="zh-TW" sz="2700" dirty="0">
                <a:latin typeface="標楷體" panose="03000509000000000000" pitchFamily="65" charset="-120"/>
                <a:ea typeface="標楷體" panose="03000509000000000000" pitchFamily="65" charset="-120"/>
              </a:rPr>
              <a:t>天狗食日月傳說</a:t>
            </a:r>
            <a:r>
              <a:rPr lang="zh-TW" altLang="zh-TW" sz="2700" dirty="0"/>
              <a:t/>
            </a:r>
            <a:br>
              <a:rPr lang="zh-TW" altLang="zh-TW" sz="2700" dirty="0"/>
            </a:br>
            <a:r>
              <a:rPr lang="zh-TW" altLang="en-US" sz="2700" dirty="0" smtClean="0"/>
              <a:t>     </a:t>
            </a:r>
            <a:r>
              <a:rPr lang="en-US" altLang="zh-TW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https://</a:t>
            </a:r>
            <a:r>
              <a:rPr lang="en-US" altLang="zh-TW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www.youtube.com</a:t>
            </a:r>
            <a:r>
              <a:rPr lang="en-US" altLang="zh-TW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altLang="zh-TW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watch?v</a:t>
            </a:r>
            <a:r>
              <a:rPr lang="en-US" altLang="zh-TW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en-US" altLang="zh-TW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zdjgUGfWzTg</a:t>
            </a:r>
            <a:r>
              <a:rPr lang="zh-TW" altLang="zh-TW" dirty="0"/>
              <a:t/>
            </a:r>
            <a:br>
              <a:rPr lang="zh-TW" altLang="zh-TW" dirty="0"/>
            </a:br>
            <a:r>
              <a:rPr lang="en-US" altLang="zh-TW" sz="27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altLang="zh-TW" sz="27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en-US" altLang="zh-TW" sz="27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2.</a:t>
            </a:r>
            <a:r>
              <a:rPr lang="zh-TW" altLang="en-US" sz="27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擋不住</a:t>
            </a:r>
            <a:r>
              <a:rPr lang="zh-TW" altLang="en-US" sz="2700" dirty="0">
                <a:latin typeface="標楷體" panose="03000509000000000000" pitchFamily="65" charset="-120"/>
                <a:ea typeface="標楷體" panose="03000509000000000000" pitchFamily="65" charset="-120"/>
              </a:rPr>
              <a:t>的魅力</a:t>
            </a:r>
            <a:r>
              <a:rPr lang="en-US" altLang="zh-TW" sz="2700" dirty="0">
                <a:latin typeface="標楷體" panose="03000509000000000000" pitchFamily="65" charset="-120"/>
                <a:ea typeface="標楷體" panose="03000509000000000000" pitchFamily="65" charset="-120"/>
              </a:rPr>
              <a:t>-</a:t>
            </a:r>
            <a:r>
              <a:rPr lang="zh-TW" altLang="en-US" sz="2700" dirty="0">
                <a:latin typeface="標楷體" panose="03000509000000000000" pitchFamily="65" charset="-120"/>
                <a:ea typeface="標楷體" panose="03000509000000000000" pitchFamily="65" charset="-120"/>
              </a:rPr>
              <a:t>神秘日食解</a:t>
            </a:r>
            <a:r>
              <a:rPr lang="zh-TW" altLang="en-US" sz="27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密</a:t>
            </a:r>
            <a:r>
              <a:rPr lang="en-US" altLang="zh-TW" sz="27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:</a:t>
            </a:r>
            <a:r>
              <a:rPr lang="zh-TW" altLang="en-US" sz="27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</a:t>
            </a:r>
            <a:r>
              <a:rPr lang="en-US" altLang="zh-TW" sz="27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altLang="zh-TW" sz="27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sz="2700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sz="27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TW" sz="22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https</a:t>
            </a:r>
            <a:r>
              <a:rPr lang="en-US" altLang="zh-TW" sz="22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://</a:t>
            </a:r>
            <a:r>
              <a:rPr lang="en-US" altLang="zh-TW" sz="2200" dirty="0" err="1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www.youtube.com</a:t>
            </a:r>
            <a:r>
              <a:rPr lang="en-US" altLang="zh-TW" sz="22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/</a:t>
            </a:r>
            <a:r>
              <a:rPr lang="en-US" altLang="zh-TW" sz="2200" dirty="0" err="1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watch?v</a:t>
            </a:r>
            <a:r>
              <a:rPr lang="en-US" altLang="zh-TW" sz="22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=</a:t>
            </a:r>
            <a:r>
              <a:rPr lang="en-US" altLang="zh-TW" sz="2200" dirty="0" err="1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4gNsqaxfyZY</a:t>
            </a:r>
            <a:r>
              <a:rPr lang="zh-TW" altLang="en-US" sz="2700" dirty="0"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zh-TW" altLang="en-US" sz="2700" dirty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en-US" altLang="zh-TW" sz="2700" dirty="0" smtClean="0">
                <a:solidFill>
                  <a:schemeClr val="accent6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altLang="zh-TW" sz="2700" dirty="0" smtClean="0">
                <a:solidFill>
                  <a:schemeClr val="accent6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en-US" altLang="zh-TW" sz="27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3.</a:t>
            </a:r>
            <a:r>
              <a:rPr lang="zh-TW" altLang="zh-TW" sz="2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日全食</a:t>
            </a:r>
            <a:r>
              <a:rPr lang="en-US" altLang="zh-TW" sz="2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altLang="zh-TW" sz="2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sz="2200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sz="2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TW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https</a:t>
            </a:r>
            <a:r>
              <a:rPr lang="en-US" altLang="zh-TW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://</a:t>
            </a:r>
            <a:r>
              <a:rPr lang="en-US" altLang="zh-TW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www.youtube.com</a:t>
            </a:r>
            <a:r>
              <a:rPr lang="en-US" altLang="zh-TW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altLang="zh-TW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watch?v</a:t>
            </a:r>
            <a:r>
              <a:rPr lang="en-US" altLang="zh-TW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en-US" altLang="zh-TW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hB-d2wNFIOs</a:t>
            </a:r>
            <a:r>
              <a:rPr lang="en-US" altLang="zh-TW" sz="2700" dirty="0" smtClean="0">
                <a:solidFill>
                  <a:schemeClr val="accent6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altLang="zh-TW" sz="2700" dirty="0" smtClean="0">
                <a:solidFill>
                  <a:schemeClr val="accent6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en-US" altLang="zh-TW" sz="2700" dirty="0" smtClean="0">
                <a:solidFill>
                  <a:schemeClr val="accent6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altLang="zh-TW" sz="2700" dirty="0" smtClean="0">
                <a:solidFill>
                  <a:schemeClr val="accent6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en-US" altLang="zh-TW" sz="27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4.</a:t>
            </a:r>
            <a:r>
              <a:rPr lang="zh-TW" altLang="zh-TW" sz="2200" dirty="0">
                <a:latin typeface="標楷體" panose="03000509000000000000" pitchFamily="65" charset="-120"/>
                <a:ea typeface="標楷體" panose="03000509000000000000" pitchFamily="65" charset="-120"/>
              </a:rPr>
              <a:t>日環</a:t>
            </a:r>
            <a:r>
              <a:rPr lang="zh-TW" altLang="zh-TW" sz="2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食</a:t>
            </a:r>
            <a:r>
              <a:rPr lang="en-US" altLang="zh-TW" sz="2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:</a:t>
            </a:r>
            <a:br>
              <a:rPr lang="en-US" altLang="zh-TW" sz="2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sz="2200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sz="2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TW" sz="22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https://</a:t>
            </a:r>
            <a:r>
              <a:rPr lang="en-US" altLang="zh-TW" sz="2200" dirty="0" err="1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www.youtube.com</a:t>
            </a:r>
            <a:r>
              <a:rPr lang="en-US" altLang="zh-TW" sz="22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/</a:t>
            </a:r>
            <a:r>
              <a:rPr lang="en-US" altLang="zh-TW" sz="2200" dirty="0" err="1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watch?v</a:t>
            </a:r>
            <a:r>
              <a:rPr lang="en-US" altLang="zh-TW" sz="22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=</a:t>
            </a:r>
            <a:r>
              <a:rPr lang="en-US" altLang="zh-TW" sz="2200" dirty="0" err="1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ptbYja1EUqU</a:t>
            </a:r>
            <a:r>
              <a:rPr lang="en-US" altLang="zh-TW" sz="22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/>
            </a:r>
            <a:br>
              <a:rPr lang="en-US" altLang="zh-TW" sz="22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</a:br>
            <a:r>
              <a:rPr lang="en-US" altLang="zh-TW" sz="22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/>
            </a:r>
            <a:br>
              <a:rPr lang="en-US" altLang="zh-TW" sz="22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</a:br>
            <a:r>
              <a:rPr lang="en-US" altLang="zh-TW" sz="2200" dirty="0" smtClean="0"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5.</a:t>
            </a:r>
            <a:r>
              <a:rPr lang="zh-TW" altLang="en-US" sz="2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月亮</a:t>
            </a:r>
            <a:r>
              <a:rPr lang="zh-TW" altLang="en-US" sz="2200" dirty="0">
                <a:latin typeface="標楷體" panose="03000509000000000000" pitchFamily="65" charset="-120"/>
                <a:ea typeface="標楷體" panose="03000509000000000000" pitchFamily="65" charset="-120"/>
              </a:rPr>
              <a:t>為什麼有好多形狀？為什麼會有月食？人類真的可以去火星生活嗎</a:t>
            </a:r>
            <a:r>
              <a:rPr lang="zh-TW" altLang="en-US" sz="2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？</a:t>
            </a:r>
            <a:r>
              <a:rPr lang="en-US" altLang="zh-TW" sz="2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altLang="zh-TW" sz="2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sz="2200" dirty="0"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zh-TW" altLang="en-US" sz="2200" dirty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en-US" altLang="zh-TW" sz="22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https://</a:t>
            </a:r>
            <a:r>
              <a:rPr lang="en-US" altLang="zh-TW" sz="2200" dirty="0" err="1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www.youtube.com</a:t>
            </a:r>
            <a:r>
              <a:rPr lang="en-US" altLang="zh-TW" sz="22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/</a:t>
            </a:r>
            <a:r>
              <a:rPr lang="en-US" altLang="zh-TW" sz="2200" dirty="0" err="1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watch?v</a:t>
            </a:r>
            <a:r>
              <a:rPr lang="en-US" altLang="zh-TW" sz="22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=</a:t>
            </a:r>
            <a:r>
              <a:rPr lang="en-US" altLang="zh-TW" sz="2200" dirty="0" err="1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JopoF8DBSww</a:t>
            </a:r>
            <a:r>
              <a:rPr lang="en-US" altLang="zh-TW" sz="2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altLang="zh-TW" sz="2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sz="2200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zh-TW" dirty="0"/>
              <a:t/>
            </a:r>
            <a:br>
              <a:rPr lang="zh-TW" altLang="zh-TW" dirty="0"/>
            </a:br>
            <a:r>
              <a:rPr lang="en-US" altLang="zh-TW" sz="2200" dirty="0" smtClean="0"/>
              <a:t>6.</a:t>
            </a:r>
            <a:r>
              <a:rPr lang="zh-TW" altLang="en-US" sz="2200" dirty="0">
                <a:latin typeface="標楷體" panose="03000509000000000000" pitchFamily="65" charset="-120"/>
                <a:ea typeface="標楷體" panose="03000509000000000000" pitchFamily="65" charset="-120"/>
              </a:rPr>
              <a:t>第一個半影月食 ，你知道為什麼 月亮 月食是紅色的嗎？半影月食又是什麼？ 全影</a:t>
            </a:r>
            <a:r>
              <a:rPr lang="zh-TW" altLang="en-US" sz="2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和 </a:t>
            </a:r>
            <a:r>
              <a:rPr lang="en-US" altLang="zh-TW" sz="2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altLang="zh-TW" sz="2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sz="2200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sz="2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半影</a:t>
            </a:r>
            <a:r>
              <a:rPr lang="zh-TW" altLang="en-US" sz="2200" dirty="0">
                <a:latin typeface="標楷體" panose="03000509000000000000" pitchFamily="65" charset="-120"/>
                <a:ea typeface="標楷體" panose="03000509000000000000" pitchFamily="65" charset="-120"/>
              </a:rPr>
              <a:t>月食有什麼差別呢</a:t>
            </a:r>
            <a:r>
              <a:rPr lang="zh-TW" altLang="en-US" sz="2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？</a:t>
            </a:r>
            <a:r>
              <a:rPr lang="en-US" altLang="zh-TW" sz="2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altLang="zh-TW" sz="2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sz="2200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TW" sz="2200" dirty="0">
                <a:latin typeface="標楷體" panose="03000509000000000000" pitchFamily="65" charset="-120"/>
                <a:ea typeface="標楷體" panose="03000509000000000000" pitchFamily="65" charset="-120"/>
              </a:rPr>
              <a:t>https://</a:t>
            </a:r>
            <a:r>
              <a:rPr lang="en-US" altLang="zh-TW" sz="2200" dirty="0" err="1">
                <a:latin typeface="標楷體" panose="03000509000000000000" pitchFamily="65" charset="-120"/>
                <a:ea typeface="標楷體" panose="03000509000000000000" pitchFamily="65" charset="-120"/>
              </a:rPr>
              <a:t>www.youtube.com</a:t>
            </a:r>
            <a:r>
              <a:rPr lang="en-US" altLang="zh-TW" sz="2200" dirty="0">
                <a:latin typeface="標楷體" panose="03000509000000000000" pitchFamily="65" charset="-120"/>
                <a:ea typeface="標楷體" panose="03000509000000000000" pitchFamily="65" charset="-120"/>
              </a:rPr>
              <a:t>/</a:t>
            </a:r>
            <a:r>
              <a:rPr lang="en-US" altLang="zh-TW" sz="2200" dirty="0" err="1">
                <a:latin typeface="標楷體" panose="03000509000000000000" pitchFamily="65" charset="-120"/>
                <a:ea typeface="標楷體" panose="03000509000000000000" pitchFamily="65" charset="-120"/>
              </a:rPr>
              <a:t>watch?v</a:t>
            </a:r>
            <a:r>
              <a:rPr lang="en-US" altLang="zh-TW" sz="2200" dirty="0">
                <a:latin typeface="標楷體" panose="03000509000000000000" pitchFamily="65" charset="-120"/>
                <a:ea typeface="標楷體" panose="03000509000000000000" pitchFamily="65" charset="-120"/>
              </a:rPr>
              <a:t>=</a:t>
            </a:r>
            <a:r>
              <a:rPr lang="en-US" altLang="zh-TW" sz="2200" dirty="0" err="1">
                <a:latin typeface="標楷體" panose="03000509000000000000" pitchFamily="65" charset="-120"/>
                <a:ea typeface="標楷體" panose="03000509000000000000" pitchFamily="65" charset="-120"/>
              </a:rPr>
              <a:t>n9vz5TbQ3Jo</a:t>
            </a:r>
            <a:r>
              <a:rPr lang="zh-TW" altLang="en-US" sz="2200" dirty="0"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zh-TW" altLang="en-US" sz="2200" dirty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en-US" altLang="zh-TW" sz="2700" dirty="0" smtClean="0">
                <a:solidFill>
                  <a:schemeClr val="accent3">
                    <a:lumMod val="40000"/>
                    <a:lumOff val="6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altLang="zh-TW" sz="2700" dirty="0" smtClean="0">
                <a:solidFill>
                  <a:schemeClr val="accent3">
                    <a:lumMod val="40000"/>
                    <a:lumOff val="6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en-US" altLang="zh-TW" sz="2700" dirty="0">
                <a:solidFill>
                  <a:schemeClr val="accent3">
                    <a:lumMod val="40000"/>
                    <a:lumOff val="6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TW" sz="2700" dirty="0" smtClean="0">
                <a:solidFill>
                  <a:schemeClr val="accent3">
                    <a:lumMod val="40000"/>
                    <a:lumOff val="6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      </a:t>
            </a:r>
            <a:r>
              <a:rPr lang="en-US" altLang="zh-TW" sz="2700" dirty="0">
                <a:solidFill>
                  <a:schemeClr val="accent3">
                    <a:lumMod val="40000"/>
                    <a:lumOff val="6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altLang="zh-TW" sz="2700" dirty="0">
                <a:solidFill>
                  <a:schemeClr val="accent3">
                    <a:lumMod val="40000"/>
                    <a:lumOff val="6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</a:br>
            <a:endParaRPr lang="zh-TW" altLang="en-US" sz="2700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21512481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電路">
  <a:themeElements>
    <a:clrScheme name="電路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電路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電路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TM04033919[[fn=電路]]</Template>
  <TotalTime>248</TotalTime>
  <Words>359</Words>
  <Application>Microsoft Office PowerPoint</Application>
  <PresentationFormat>寬螢幕</PresentationFormat>
  <Paragraphs>26</Paragraphs>
  <Slides>7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7</vt:i4>
      </vt:variant>
    </vt:vector>
  </HeadingPairs>
  <TitlesOfParts>
    <vt:vector size="14" baseType="lpstr">
      <vt:lpstr>Tw Cen MT</vt:lpstr>
      <vt:lpstr>新細明體</vt:lpstr>
      <vt:lpstr>標楷體</vt:lpstr>
      <vt:lpstr>Arial</vt:lpstr>
      <vt:lpstr>Times New Roman</vt:lpstr>
      <vt:lpstr>Trebuchet MS</vt:lpstr>
      <vt:lpstr>電路</vt:lpstr>
      <vt:lpstr>天狗食日月</vt:lpstr>
      <vt:lpstr>天狗食日月  日食有三種:日全食              日偏食              日環食 </vt:lpstr>
      <vt:lpstr>天狗食日月 日食有三種:日全食              日偏食             日環食 </vt:lpstr>
      <vt:lpstr>天狗食日月 日食有三種:日全食               日偏食              日環食 </vt:lpstr>
      <vt:lpstr>天狗食日月 月食有兩種: 月全食               月偏食               </vt:lpstr>
      <vt:lpstr>天狗食日月 月食有兩種: 月全食               月偏食               </vt:lpstr>
      <vt:lpstr>天狗食日月  參考影片: 1.天狗食日月傳說      https://www.youtube.com/watch?v=zdjgUGfWzTg  2.擋不住的魅力-神秘日食解密:      https://www.youtube.com/watch?v=4gNsqaxfyZY  3.日全食   https://www.youtube.com/watch?v=hB-d2wNFIOs  4.日環食:   https://www.youtube.com/watch?v=ptbYja1EUqU  5.月亮為什麼有好多形狀？為什麼會有月食？人類真的可以去火星生活嗎？  https://www.youtube.com/watch?v=JopoF8DBSww   6.第一個半影月食 ，你知道為什麼 月亮 月食是紅色的嗎？半影月食又是什麼？ 全影和    半影月食有什麼差別呢？  https://www.youtube.com/watch?v=n9vz5TbQ3Jo             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天狗食日月</dc:title>
  <dc:creator>jlesuser</dc:creator>
  <cp:lastModifiedBy>jlesuser</cp:lastModifiedBy>
  <cp:revision>25</cp:revision>
  <dcterms:created xsi:type="dcterms:W3CDTF">2021-06-18T00:07:05Z</dcterms:created>
  <dcterms:modified xsi:type="dcterms:W3CDTF">2021-06-22T01:06:17Z</dcterms:modified>
</cp:coreProperties>
</file>