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0" r:id="rId2"/>
  </p:sldMasterIdLst>
  <p:notesMasterIdLst>
    <p:notesMasterId r:id="rId17"/>
  </p:notesMasterIdLst>
  <p:sldIdLst>
    <p:sldId id="256" r:id="rId3"/>
    <p:sldId id="262" r:id="rId4"/>
    <p:sldId id="260" r:id="rId5"/>
    <p:sldId id="257" r:id="rId6"/>
    <p:sldId id="268" r:id="rId7"/>
    <p:sldId id="265" r:id="rId8"/>
    <p:sldId id="267" r:id="rId9"/>
    <p:sldId id="269" r:id="rId10"/>
    <p:sldId id="270" r:id="rId11"/>
    <p:sldId id="272" r:id="rId12"/>
    <p:sldId id="271" r:id="rId13"/>
    <p:sldId id="274" r:id="rId14"/>
    <p:sldId id="277" r:id="rId15"/>
    <p:sldId id="276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FFFF66"/>
    <a:srgbClr val="FF00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D8F3D-51E8-4DDE-A78F-B0D1F0119F00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BF5ED-461C-423E-8DA8-5CF66AAE7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064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98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3352CB-C8C7-4CCE-B2B0-4003F6420F47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444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22871E-2290-4A2D-BD9B-5C1B4368C3AB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69527B-152A-4175-B370-E4FA063B087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39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871E-2290-4A2D-BD9B-5C1B4368C3AB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527B-152A-4175-B370-E4FA063B08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536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871E-2290-4A2D-BD9B-5C1B4368C3AB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527B-152A-4175-B370-E4FA063B08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1424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決定 - 複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84" y="2924176"/>
            <a:ext cx="87376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2021/4/9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C227F0-1EE1-473D-BD7C-BAA7C5D784B5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4154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決定 - 複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1"/>
            <a:ext cx="30226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微軟正黑體" pitchFamily="34" charset="-120"/>
                <a:ea typeface="微軟正黑體" pitchFamily="34" charset="-120"/>
              </a:defRPr>
            </a:lvl1pPr>
            <a:lvl2pPr>
              <a:defRPr b="1">
                <a:latin typeface="微軟正黑體" pitchFamily="34" charset="-120"/>
                <a:ea typeface="微軟正黑體" pitchFamily="34" charset="-120"/>
              </a:defRPr>
            </a:lvl2pPr>
            <a:lvl3pPr>
              <a:defRPr b="1">
                <a:latin typeface="微軟正黑體" pitchFamily="34" charset="-120"/>
                <a:ea typeface="微軟正黑體" pitchFamily="34" charset="-120"/>
              </a:defRPr>
            </a:lvl3pPr>
            <a:lvl4pPr>
              <a:defRPr b="1">
                <a:latin typeface="微軟正黑體" pitchFamily="34" charset="-120"/>
                <a:ea typeface="微軟正黑體" pitchFamily="34" charset="-120"/>
              </a:defRPr>
            </a:lvl4pPr>
            <a:lvl5pPr>
              <a:defRPr b="1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2021/4/9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E5408B-37B0-4AFB-8176-FCB121AE06C8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78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決定 - 複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467" y="1773239"/>
            <a:ext cx="4379384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07435" y="2924944"/>
            <a:ext cx="10363200" cy="1500187"/>
          </a:xfrm>
        </p:spPr>
        <p:txBody>
          <a:bodyPr anchor="b"/>
          <a:lstStyle>
            <a:lvl1pPr marL="0" indent="0"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2021/4/9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B4A86C-4C58-4226-8436-28B24B3B6BC6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217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決定 - 複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1"/>
            <a:ext cx="30226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>
                <a:latin typeface="微軟正黑體" pitchFamily="34" charset="-120"/>
                <a:ea typeface="微軟正黑體" pitchFamily="34" charset="-120"/>
              </a:defRPr>
            </a:lvl1pPr>
            <a:lvl2pPr>
              <a:defRPr sz="1800">
                <a:latin typeface="微軟正黑體" pitchFamily="34" charset="-120"/>
                <a:ea typeface="微軟正黑體" pitchFamily="34" charset="-120"/>
              </a:defRPr>
            </a:lvl2pPr>
            <a:lvl3pPr>
              <a:defRPr sz="1500">
                <a:latin typeface="微軟正黑體" pitchFamily="34" charset="-120"/>
                <a:ea typeface="微軟正黑體" pitchFamily="34" charset="-120"/>
              </a:defRPr>
            </a:lvl3pPr>
            <a:lvl4pPr>
              <a:defRPr sz="1350">
                <a:latin typeface="微軟正黑體" pitchFamily="34" charset="-120"/>
                <a:ea typeface="微軟正黑體" pitchFamily="34" charset="-120"/>
              </a:defRPr>
            </a:lvl4pPr>
            <a:lvl5pPr>
              <a:defRPr sz="1350">
                <a:latin typeface="微軟正黑體" pitchFamily="34" charset="-120"/>
                <a:ea typeface="微軟正黑體" pitchFamily="34" charset="-12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>
                <a:latin typeface="微軟正黑體" pitchFamily="34" charset="-120"/>
                <a:ea typeface="微軟正黑體" pitchFamily="34" charset="-120"/>
              </a:defRPr>
            </a:lvl1pPr>
            <a:lvl2pPr>
              <a:defRPr sz="1800">
                <a:latin typeface="微軟正黑體" pitchFamily="34" charset="-120"/>
                <a:ea typeface="微軟正黑體" pitchFamily="34" charset="-120"/>
              </a:defRPr>
            </a:lvl2pPr>
            <a:lvl3pPr>
              <a:defRPr sz="1500">
                <a:latin typeface="微軟正黑體" pitchFamily="34" charset="-120"/>
                <a:ea typeface="微軟正黑體" pitchFamily="34" charset="-120"/>
              </a:defRPr>
            </a:lvl3pPr>
            <a:lvl4pPr>
              <a:defRPr sz="1350">
                <a:latin typeface="微軟正黑體" pitchFamily="34" charset="-120"/>
                <a:ea typeface="微軟正黑體" pitchFamily="34" charset="-120"/>
              </a:defRPr>
            </a:lvl4pPr>
            <a:lvl5pPr>
              <a:defRPr sz="1350">
                <a:latin typeface="微軟正黑體" pitchFamily="34" charset="-120"/>
                <a:ea typeface="微軟正黑體" pitchFamily="34" charset="-12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2021/4/9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B7616A-1CD5-4565-938E-15116923AAED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4191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OGO決定 - 複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1"/>
            <a:ext cx="30226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>
                <a:latin typeface="微軟正黑體" pitchFamily="34" charset="-120"/>
                <a:ea typeface="微軟正黑體" pitchFamily="34" charset="-12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>
                <a:latin typeface="微軟正黑體" pitchFamily="34" charset="-120"/>
                <a:ea typeface="微軟正黑體" pitchFamily="34" charset="-120"/>
              </a:defRPr>
            </a:lvl1pPr>
            <a:lvl2pPr>
              <a:defRPr sz="1500">
                <a:latin typeface="微軟正黑體" pitchFamily="34" charset="-120"/>
                <a:ea typeface="微軟正黑體" pitchFamily="34" charset="-120"/>
              </a:defRPr>
            </a:lvl2pPr>
            <a:lvl3pPr>
              <a:defRPr sz="1350">
                <a:latin typeface="微軟正黑體" pitchFamily="34" charset="-120"/>
                <a:ea typeface="微軟正黑體" pitchFamily="34" charset="-120"/>
              </a:defRPr>
            </a:lvl3pPr>
            <a:lvl4pPr>
              <a:defRPr sz="1200">
                <a:latin typeface="微軟正黑體" pitchFamily="34" charset="-120"/>
                <a:ea typeface="微軟正黑體" pitchFamily="34" charset="-120"/>
              </a:defRPr>
            </a:lvl4pPr>
            <a:lvl5pPr>
              <a:defRPr sz="1200">
                <a:latin typeface="微軟正黑體" pitchFamily="34" charset="-120"/>
                <a:ea typeface="微軟正黑體" pitchFamily="34" charset="-12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>
                <a:latin typeface="微軟正黑體" pitchFamily="34" charset="-120"/>
                <a:ea typeface="微軟正黑體" pitchFamily="34" charset="-12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>
                <a:latin typeface="微軟正黑體" pitchFamily="34" charset="-120"/>
                <a:ea typeface="微軟正黑體" pitchFamily="34" charset="-120"/>
              </a:defRPr>
            </a:lvl1pPr>
            <a:lvl2pPr>
              <a:defRPr sz="1500">
                <a:latin typeface="微軟正黑體" pitchFamily="34" charset="-120"/>
                <a:ea typeface="微軟正黑體" pitchFamily="34" charset="-120"/>
              </a:defRPr>
            </a:lvl2pPr>
            <a:lvl3pPr>
              <a:defRPr sz="1350">
                <a:latin typeface="微軟正黑體" pitchFamily="34" charset="-120"/>
                <a:ea typeface="微軟正黑體" pitchFamily="34" charset="-120"/>
              </a:defRPr>
            </a:lvl3pPr>
            <a:lvl4pPr>
              <a:defRPr sz="1200">
                <a:latin typeface="微軟正黑體" pitchFamily="34" charset="-120"/>
                <a:ea typeface="微軟正黑體" pitchFamily="34" charset="-120"/>
              </a:defRPr>
            </a:lvl4pPr>
            <a:lvl5pPr>
              <a:defRPr sz="1200">
                <a:latin typeface="微軟正黑體" pitchFamily="34" charset="-120"/>
                <a:ea typeface="微軟正黑體" pitchFamily="34" charset="-12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2021/4/9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2B2BD8-1F02-461F-BF70-50FD4043E411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7555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決定 - 複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1"/>
            <a:ext cx="30226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2021/4/9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AA3883-D52D-4DD9-A923-7D303354123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8858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決定 - 複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1"/>
            <a:ext cx="30226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>
                <a:latin typeface="微軟正黑體" pitchFamily="34" charset="-120"/>
                <a:ea typeface="微軟正黑體" pitchFamily="34" charset="-120"/>
              </a:defRPr>
            </a:lvl1pPr>
            <a:lvl2pPr>
              <a:defRPr sz="2100">
                <a:latin typeface="微軟正黑體" pitchFamily="34" charset="-120"/>
                <a:ea typeface="微軟正黑體" pitchFamily="34" charset="-120"/>
              </a:defRPr>
            </a:lvl2pPr>
            <a:lvl3pPr>
              <a:defRPr sz="1800">
                <a:latin typeface="微軟正黑體" pitchFamily="34" charset="-120"/>
                <a:ea typeface="微軟正黑體" pitchFamily="34" charset="-120"/>
              </a:defRPr>
            </a:lvl3pPr>
            <a:lvl4pPr>
              <a:defRPr sz="1500">
                <a:latin typeface="微軟正黑體" pitchFamily="34" charset="-120"/>
                <a:ea typeface="微軟正黑體" pitchFamily="34" charset="-120"/>
              </a:defRPr>
            </a:lvl4pPr>
            <a:lvl5pPr>
              <a:defRPr sz="1500">
                <a:latin typeface="微軟正黑體" pitchFamily="34" charset="-120"/>
                <a:ea typeface="微軟正黑體" pitchFamily="34" charset="-12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>
                <a:latin typeface="微軟正黑體" pitchFamily="34" charset="-120"/>
                <a:ea typeface="微軟正黑體" pitchFamily="34" charset="-12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2021/4/9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43B69C-DF39-44FF-9A28-B26D40B66641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3809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決定 - 複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1"/>
            <a:ext cx="30226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>
                <a:effectLst/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effectLst/>
                <a:latin typeface="微軟正黑體" pitchFamily="34" charset="-120"/>
                <a:ea typeface="微軟正黑體" pitchFamily="34" charset="-12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 b="1">
                <a:effectLst/>
                <a:latin typeface="微軟正黑體" pitchFamily="34" charset="-120"/>
                <a:ea typeface="微軟正黑體" pitchFamily="34" charset="-12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2021/4/9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AB7148-FA4F-4630-A78F-AF4A0C738553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006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871E-2290-4A2D-BD9B-5C1B4368C3AB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527B-152A-4175-B370-E4FA063B08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921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決定 - 複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1"/>
            <a:ext cx="30226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2021/4/9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2AD7C2-65F9-4F0C-93F9-A59E05DB8B91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275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決定 - 複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1"/>
            <a:ext cx="30226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2021/4/9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573BF6-FC2D-405E-9AF1-E591312B59D5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681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871E-2290-4A2D-BD9B-5C1B4368C3AB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527B-152A-4175-B370-E4FA063B087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03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871E-2290-4A2D-BD9B-5C1B4368C3AB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527B-152A-4175-B370-E4FA063B08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197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871E-2290-4A2D-BD9B-5C1B4368C3AB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527B-152A-4175-B370-E4FA063B08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636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871E-2290-4A2D-BD9B-5C1B4368C3AB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527B-152A-4175-B370-E4FA063B08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052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871E-2290-4A2D-BD9B-5C1B4368C3AB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527B-152A-4175-B370-E4FA063B08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969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871E-2290-4A2D-BD9B-5C1B4368C3AB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527B-152A-4175-B370-E4FA063B08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984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871E-2290-4A2D-BD9B-5C1B4368C3AB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527B-152A-4175-B370-E4FA063B08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259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222871E-2290-4A2D-BD9B-5C1B4368C3AB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569527B-152A-4175-B370-E4FA063B08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73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2021/4/9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E355DD-A661-40C4-9F31-EBF31A10AAC0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648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軟正黑體" pitchFamily="34" charset="-120"/>
          <a:ea typeface="微軟正黑體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27463" y="1637636"/>
            <a:ext cx="10735492" cy="2926080"/>
          </a:xfrm>
        </p:spPr>
        <p:txBody>
          <a:bodyPr>
            <a:normAutofit fontScale="90000"/>
          </a:bodyPr>
          <a:lstStyle/>
          <a:p>
            <a:r>
              <a:rPr lang="zh-TW" altLang="en-US" sz="133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</a:t>
            </a:r>
            <a:r>
              <a:rPr lang="en-US" altLang="zh-TW" sz="133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en-US" sz="133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流星的故事</a:t>
            </a:r>
            <a:br>
              <a:rPr lang="en-US" altLang="zh-TW" sz="133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9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五年級 翰林版 第</a:t>
            </a:r>
            <a:r>
              <a:rPr lang="en-US" altLang="zh-TW" sz="49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49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冊 第</a:t>
            </a:r>
            <a:r>
              <a:rPr lang="en-US" altLang="zh-TW" sz="49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49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br>
              <a:rPr lang="en-US" altLang="zh-TW" sz="9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100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282" y="3816779"/>
            <a:ext cx="4983524" cy="274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83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38497" y="129221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推論型問題</a:t>
            </a:r>
            <a:endParaRPr lang="zh-TW" altLang="en-US" sz="8000" dirty="0">
              <a:solidFill>
                <a:srgbClr val="FFC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41" y="294137"/>
            <a:ext cx="2445245" cy="10644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492" y="1153146"/>
            <a:ext cx="3575645" cy="499945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909" y="1395575"/>
            <a:ext cx="2498583" cy="458216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9771" y="1395574"/>
            <a:ext cx="2522068" cy="509666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693" y="1541862"/>
            <a:ext cx="2592699" cy="4767498"/>
          </a:xfrm>
          <a:prstGeom prst="rect">
            <a:avLst/>
          </a:prstGeom>
        </p:spPr>
      </p:pic>
      <p:sp>
        <p:nvSpPr>
          <p:cNvPr id="11" name="圓角矩形 10"/>
          <p:cNvSpPr/>
          <p:nvPr/>
        </p:nvSpPr>
        <p:spPr>
          <a:xfrm>
            <a:off x="5591839" y="6041364"/>
            <a:ext cx="2288649" cy="6933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五下翰林版第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聽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 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流星的故事</a:t>
            </a:r>
          </a:p>
        </p:txBody>
      </p:sp>
    </p:spTree>
    <p:extLst>
      <p:ext uri="{BB962C8B-B14F-4D97-AF65-F5344CB8AC3E}">
        <p14:creationId xmlns:p14="http://schemas.microsoft.com/office/powerpoint/2010/main" val="71126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38497" y="129221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評論型問題</a:t>
            </a:r>
            <a:endParaRPr lang="zh-TW" altLang="en-US" sz="8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649" y="1375581"/>
            <a:ext cx="4934639" cy="462027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9" y="318768"/>
            <a:ext cx="2433232" cy="1166813"/>
          </a:xfrm>
          <a:prstGeom prst="rect">
            <a:avLst/>
          </a:prstGeom>
        </p:spPr>
      </p:pic>
      <p:sp>
        <p:nvSpPr>
          <p:cNvPr id="9" name="圓角矩形 8"/>
          <p:cNvSpPr/>
          <p:nvPr/>
        </p:nvSpPr>
        <p:spPr>
          <a:xfrm>
            <a:off x="127980" y="5995851"/>
            <a:ext cx="2288649" cy="6933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五下翰林版第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聽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 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流星的故事</a:t>
            </a:r>
          </a:p>
        </p:txBody>
      </p:sp>
    </p:spTree>
    <p:extLst>
      <p:ext uri="{BB962C8B-B14F-4D97-AF65-F5344CB8AC3E}">
        <p14:creationId xmlns:p14="http://schemas.microsoft.com/office/powerpoint/2010/main" val="3611219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4988" y="2493018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推論型問題</a:t>
            </a:r>
            <a:endParaRPr lang="zh-TW" altLang="en-US" sz="8000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4097" y="1332741"/>
            <a:ext cx="9872871" cy="816428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你認為二堂哥是一個什麼樣的人</a:t>
            </a:r>
            <a:r>
              <a:rPr lang="en-US" altLang="zh-TW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900" y="2556532"/>
            <a:ext cx="2445245" cy="1064400"/>
          </a:xfrm>
          <a:prstGeom prst="rect">
            <a:avLst/>
          </a:prstGeom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-1926772" y="204787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8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評論型問題</a:t>
            </a:r>
            <a:endParaRPr lang="zh-TW" altLang="en-US" sz="80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522" y="261766"/>
            <a:ext cx="2233377" cy="1070976"/>
          </a:xfrm>
          <a:prstGeom prst="rect">
            <a:avLst/>
          </a:prstGeom>
        </p:spPr>
      </p:pic>
      <p:sp>
        <p:nvSpPr>
          <p:cNvPr id="13" name="內容版面配置區 2"/>
          <p:cNvSpPr txBox="1">
            <a:spLocks/>
          </p:cNvSpPr>
          <p:nvPr/>
        </p:nvSpPr>
        <p:spPr>
          <a:xfrm>
            <a:off x="124097" y="3892647"/>
            <a:ext cx="11671663" cy="819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請你根據文章內容，找出</a:t>
            </a:r>
            <a:r>
              <a:rPr lang="en-US" altLang="zh-TW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個支持的理由。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127980" y="5995851"/>
            <a:ext cx="2288649" cy="6933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五下翰林版第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聽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 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流星的故事</a:t>
            </a:r>
          </a:p>
        </p:txBody>
      </p:sp>
    </p:spTree>
    <p:extLst>
      <p:ext uri="{BB962C8B-B14F-4D97-AF65-F5344CB8AC3E}">
        <p14:creationId xmlns:p14="http://schemas.microsoft.com/office/powerpoint/2010/main" val="864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0486" y="622663"/>
            <a:ext cx="3912326" cy="1356360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課程內容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27981" y="2148840"/>
            <a:ext cx="7030466" cy="4038600"/>
          </a:xfrm>
        </p:spPr>
        <p:txBody>
          <a:bodyPr/>
          <a:lstStyle/>
          <a:p>
            <a:r>
              <a:rPr lang="zh-TW" altLang="en-US" sz="4400" b="1" dirty="0">
                <a:solidFill>
                  <a:srgbClr val="0070C0"/>
                </a:solidFill>
              </a:rPr>
              <a:t>課文語詞解釋說明</a:t>
            </a:r>
            <a:endParaRPr lang="en-US" altLang="zh-TW" sz="4400" b="1" dirty="0">
              <a:solidFill>
                <a:srgbClr val="0070C0"/>
              </a:solidFill>
            </a:endParaRPr>
          </a:p>
          <a:p>
            <a:r>
              <a:rPr lang="zh-TW" altLang="en-US" sz="4400" b="1" dirty="0">
                <a:solidFill>
                  <a:srgbClr val="0070C0"/>
                </a:solidFill>
              </a:rPr>
              <a:t>習作講解</a:t>
            </a:r>
            <a:endParaRPr lang="en-US" altLang="zh-TW" sz="4400" b="1" dirty="0">
              <a:solidFill>
                <a:srgbClr val="0070C0"/>
              </a:solidFill>
            </a:endParaRPr>
          </a:p>
          <a:p>
            <a:r>
              <a:rPr lang="zh-TW" altLang="en-US" sz="4400" b="1" dirty="0">
                <a:solidFill>
                  <a:srgbClr val="0070C0"/>
                </a:solidFill>
              </a:rPr>
              <a:t>課文修辭</a:t>
            </a:r>
            <a:r>
              <a:rPr lang="en-US" altLang="zh-TW" sz="4400" b="1" dirty="0">
                <a:solidFill>
                  <a:srgbClr val="0070C0"/>
                </a:solidFill>
              </a:rPr>
              <a:t>:</a:t>
            </a:r>
            <a:r>
              <a:rPr lang="zh-TW" altLang="en-US" sz="4400" b="1" dirty="0">
                <a:solidFill>
                  <a:srgbClr val="0070C0"/>
                </a:solidFill>
              </a:rPr>
              <a:t>譬喻 設問 映襯</a:t>
            </a:r>
            <a:endParaRPr lang="en-US" altLang="zh-TW" sz="4400" b="1" dirty="0">
              <a:solidFill>
                <a:srgbClr val="0070C0"/>
              </a:solidFill>
            </a:endParaRPr>
          </a:p>
          <a:p>
            <a:r>
              <a:rPr lang="zh-TW" altLang="en-US" sz="4400" b="1" dirty="0">
                <a:solidFill>
                  <a:srgbClr val="0070C0"/>
                </a:solidFill>
              </a:rPr>
              <a:t>有層次的提問</a:t>
            </a:r>
            <a:endParaRPr lang="en-US" altLang="zh-TW" sz="4400" b="1" dirty="0">
              <a:solidFill>
                <a:srgbClr val="0070C0"/>
              </a:solidFill>
            </a:endParaRPr>
          </a:p>
          <a:p>
            <a:endParaRPr lang="zh-TW" altLang="en-US" dirty="0"/>
          </a:p>
        </p:txBody>
      </p:sp>
      <p:pic>
        <p:nvPicPr>
          <p:cNvPr id="6" name="內容版面配置區 3"/>
          <p:cNvPicPr>
            <a:picLocks noChangeAspect="1"/>
          </p:cNvPicPr>
          <p:nvPr/>
        </p:nvPicPr>
        <p:blipFill rotWithShape="1">
          <a:blip r:embed="rId2"/>
          <a:srcRect l="2843" t="7924" r="4003" b="9919"/>
          <a:stretch/>
        </p:blipFill>
        <p:spPr>
          <a:xfrm>
            <a:off x="10422456" y="5685725"/>
            <a:ext cx="1516995" cy="1003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圓角矩形 6"/>
          <p:cNvSpPr/>
          <p:nvPr/>
        </p:nvSpPr>
        <p:spPr>
          <a:xfrm>
            <a:off x="127980" y="5995851"/>
            <a:ext cx="2288649" cy="6933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五下翰林版第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聽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 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流星的故事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6945085" y="478972"/>
            <a:ext cx="5246915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完成學習任務</a:t>
            </a:r>
          </a:p>
        </p:txBody>
      </p:sp>
      <p:sp>
        <p:nvSpPr>
          <p:cNvPr id="10" name="內容版面配置區 4"/>
          <p:cNvSpPr txBox="1">
            <a:spLocks/>
          </p:cNvSpPr>
          <p:nvPr/>
        </p:nvSpPr>
        <p:spPr>
          <a:xfrm>
            <a:off x="6907223" y="1786949"/>
            <a:ext cx="5032228" cy="403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dirty="0">
                <a:solidFill>
                  <a:srgbClr val="FF0000"/>
                </a:solidFill>
              </a:rPr>
              <a:t>可以說出課文語詞的意思</a:t>
            </a:r>
            <a:endParaRPr lang="en-US" altLang="zh-TW" sz="4800" b="1" dirty="0">
              <a:solidFill>
                <a:srgbClr val="FF0000"/>
              </a:solidFill>
            </a:endParaRPr>
          </a:p>
          <a:p>
            <a:r>
              <a:rPr lang="zh-TW" altLang="en-US" sz="4800" b="1" dirty="0">
                <a:solidFill>
                  <a:srgbClr val="FF0000"/>
                </a:solidFill>
              </a:rPr>
              <a:t>完成習作</a:t>
            </a:r>
            <a:endParaRPr lang="en-US" altLang="zh-TW" sz="4800" b="1" dirty="0">
              <a:solidFill>
                <a:srgbClr val="FF0000"/>
              </a:solidFill>
            </a:endParaRPr>
          </a:p>
          <a:p>
            <a:r>
              <a:rPr lang="zh-TW" altLang="en-US" sz="4800" b="1" dirty="0">
                <a:solidFill>
                  <a:srgbClr val="FF0000"/>
                </a:solidFill>
              </a:rPr>
              <a:t>可以說出課文修辭</a:t>
            </a:r>
            <a:endParaRPr lang="en-US" altLang="zh-TW" sz="4800" b="1" dirty="0">
              <a:solidFill>
                <a:srgbClr val="FF0000"/>
              </a:solidFill>
            </a:endParaRPr>
          </a:p>
          <a:p>
            <a:r>
              <a:rPr lang="zh-TW" altLang="en-US" sz="4800" b="1" dirty="0">
                <a:solidFill>
                  <a:srgbClr val="FF0000"/>
                </a:solidFill>
              </a:rPr>
              <a:t>設計有層次的提問</a:t>
            </a:r>
            <a:endParaRPr lang="en-US" altLang="zh-TW" sz="4800" b="1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588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9566" y="0"/>
            <a:ext cx="9875520" cy="1356360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99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學習任務 </a:t>
            </a:r>
            <a:r>
              <a:rPr lang="zh-TW" altLang="en-US" sz="6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設計有層次的提問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3218" y="1126595"/>
            <a:ext cx="5349239" cy="49345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900" b="1" dirty="0">
                <a:solidFill>
                  <a:srgbClr val="0070C0"/>
                </a:solidFill>
              </a:rPr>
              <a:t>根據本課課文內容，設計</a:t>
            </a:r>
            <a:r>
              <a:rPr lang="en-US" altLang="zh-TW" sz="3900" b="1" dirty="0">
                <a:solidFill>
                  <a:srgbClr val="0070C0"/>
                </a:solidFill>
              </a:rPr>
              <a:t>2</a:t>
            </a:r>
            <a:r>
              <a:rPr lang="zh-TW" altLang="en-US" sz="3900" b="1" dirty="0">
                <a:solidFill>
                  <a:srgbClr val="0070C0"/>
                </a:solidFill>
              </a:rPr>
              <a:t>題有層次的提問，並寫出答案。</a:t>
            </a:r>
            <a:endParaRPr lang="en-US" altLang="zh-TW" sz="3900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en-US" altLang="zh-TW" sz="3900" b="1" dirty="0">
                <a:solidFill>
                  <a:srgbClr val="0070C0"/>
                </a:solidFill>
              </a:rPr>
              <a:t>(</a:t>
            </a:r>
            <a:r>
              <a:rPr lang="zh-TW" altLang="en-US" sz="3900" b="1" dirty="0">
                <a:solidFill>
                  <a:srgbClr val="0070C0"/>
                </a:solidFill>
              </a:rPr>
              <a:t>可以和同學線上討論喔</a:t>
            </a:r>
            <a:r>
              <a:rPr lang="en-US" altLang="zh-TW" sz="3900" b="1">
                <a:solidFill>
                  <a:srgbClr val="0070C0"/>
                </a:solidFill>
              </a:rPr>
              <a:t>!)</a:t>
            </a:r>
            <a:endParaRPr lang="en-US" altLang="zh-TW" sz="4400" b="1" dirty="0">
              <a:solidFill>
                <a:srgbClr val="0070C0"/>
              </a:solidFill>
            </a:endParaRPr>
          </a:p>
          <a:p>
            <a:r>
              <a:rPr lang="zh-TW" altLang="en-US" sz="4400" b="1" dirty="0">
                <a:solidFill>
                  <a:srgbClr val="00B050"/>
                </a:solidFill>
              </a:rPr>
              <a:t>事實型</a:t>
            </a:r>
            <a:r>
              <a:rPr lang="en-US" altLang="zh-TW" sz="4400" b="1" dirty="0">
                <a:solidFill>
                  <a:srgbClr val="00B050"/>
                </a:solidFill>
              </a:rPr>
              <a:t>1</a:t>
            </a:r>
            <a:r>
              <a:rPr lang="zh-TW" altLang="en-US" sz="4400" b="1" dirty="0">
                <a:solidFill>
                  <a:srgbClr val="00B050"/>
                </a:solidFill>
              </a:rPr>
              <a:t>題</a:t>
            </a:r>
            <a:endParaRPr lang="en-US" altLang="zh-TW" sz="4400" b="1" dirty="0">
              <a:solidFill>
                <a:srgbClr val="00B050"/>
              </a:solidFill>
            </a:endParaRPr>
          </a:p>
          <a:p>
            <a:r>
              <a:rPr lang="zh-TW" altLang="en-US" sz="4400" b="1" dirty="0">
                <a:solidFill>
                  <a:srgbClr val="FFC000"/>
                </a:solidFill>
              </a:rPr>
              <a:t>推論型</a:t>
            </a:r>
            <a:r>
              <a:rPr lang="zh-TW" altLang="en-US" sz="4400" b="1" dirty="0">
                <a:solidFill>
                  <a:srgbClr val="0070C0"/>
                </a:solidFill>
              </a:rPr>
              <a:t>或</a:t>
            </a:r>
            <a:r>
              <a:rPr lang="zh-TW" altLang="en-US" sz="4400" b="1" dirty="0">
                <a:solidFill>
                  <a:srgbClr val="FF0000"/>
                </a:solidFill>
              </a:rPr>
              <a:t>評論型</a:t>
            </a:r>
            <a:r>
              <a:rPr lang="en-US" altLang="zh-TW" sz="4400" b="1" dirty="0">
                <a:solidFill>
                  <a:srgbClr val="0070C0"/>
                </a:solidFill>
              </a:rPr>
              <a:t>1</a:t>
            </a:r>
            <a:r>
              <a:rPr lang="zh-TW" altLang="en-US" sz="4400" b="1" dirty="0">
                <a:solidFill>
                  <a:srgbClr val="0070C0"/>
                </a:solidFill>
              </a:rPr>
              <a:t>題</a:t>
            </a:r>
            <a:endParaRPr lang="en-US" altLang="zh-TW" sz="4400" b="1" dirty="0">
              <a:solidFill>
                <a:srgbClr val="0070C0"/>
              </a:solidFill>
            </a:endParaRPr>
          </a:p>
          <a:p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1212198" y="5945136"/>
            <a:ext cx="2288649" cy="6933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五下翰林版第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聽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 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流星的故事</a:t>
            </a:r>
          </a:p>
        </p:txBody>
      </p:sp>
      <p:graphicFrame>
        <p:nvGraphicFramePr>
          <p:cNvPr id="5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339516"/>
              </p:ext>
            </p:extLst>
          </p:nvPr>
        </p:nvGraphicFramePr>
        <p:xfrm>
          <a:off x="6531427" y="1126595"/>
          <a:ext cx="5159830" cy="5267674"/>
        </p:xfrm>
        <a:graphic>
          <a:graphicData uri="http://schemas.openxmlformats.org/drawingml/2006/table">
            <a:tbl>
              <a:tblPr/>
              <a:tblGrid>
                <a:gridCol w="5159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35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提問類型</a:t>
                      </a:r>
                    </a:p>
                  </a:txBody>
                  <a:tcPr marL="91449" marR="91449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6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事實型問題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看得到、找得到</a:t>
                      </a:r>
                    </a:p>
                  </a:txBody>
                  <a:tcPr marL="91449" marR="91449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2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推論型問題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要在文章中前後找線索或對應</a:t>
                      </a:r>
                    </a:p>
                  </a:txBody>
                  <a:tcPr marL="91449" marR="91449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4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評論型問題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給文章、主角建議與評價</a:t>
                      </a:r>
                    </a:p>
                  </a:txBody>
                  <a:tcPr marL="91449" marR="91449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706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課程內容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課文語詞解釋說明</a:t>
            </a:r>
            <a:endParaRPr lang="en-US" altLang="zh-TW" sz="4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習作講解</a:t>
            </a:r>
            <a:endParaRPr lang="en-US" altLang="zh-TW" sz="4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課文修辭</a:t>
            </a:r>
            <a:r>
              <a:rPr lang="en-US" altLang="zh-TW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譬喻、設問、映襯</a:t>
            </a:r>
            <a:endParaRPr lang="en-US" altLang="zh-TW" sz="4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有層次的提問</a:t>
            </a:r>
            <a:endParaRPr lang="en-US" altLang="zh-TW" sz="4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6" name="內容版面配置區 3"/>
          <p:cNvPicPr>
            <a:picLocks noChangeAspect="1"/>
          </p:cNvPicPr>
          <p:nvPr/>
        </p:nvPicPr>
        <p:blipFill rotWithShape="1">
          <a:blip r:embed="rId2"/>
          <a:srcRect l="2843" t="7924" r="4003" b="9919"/>
          <a:stretch/>
        </p:blipFill>
        <p:spPr>
          <a:xfrm>
            <a:off x="10422456" y="5685725"/>
            <a:ext cx="1516995" cy="1003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圓角矩形 6"/>
          <p:cNvSpPr/>
          <p:nvPr/>
        </p:nvSpPr>
        <p:spPr>
          <a:xfrm>
            <a:off x="127980" y="5995851"/>
            <a:ext cx="2288649" cy="6933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五下翰林版第</a:t>
            </a:r>
            <a:r>
              <a:rPr lang="en-US" altLang="zh-TW" b="1" dirty="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b="1" dirty="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endParaRPr lang="en-US" altLang="zh-TW" b="1" dirty="0">
              <a:solidFill>
                <a:srgbClr val="FFFF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</a:t>
            </a:r>
            <a:r>
              <a:rPr lang="en-US" altLang="zh-TW" b="1" dirty="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 </a:t>
            </a:r>
            <a:r>
              <a:rPr lang="zh-TW" altLang="en-US" b="1" dirty="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流星的故事</a:t>
            </a:r>
          </a:p>
        </p:txBody>
      </p:sp>
    </p:spTree>
    <p:extLst>
      <p:ext uri="{BB962C8B-B14F-4D97-AF65-F5344CB8AC3E}">
        <p14:creationId xmlns:p14="http://schemas.microsoft.com/office/powerpoint/2010/main" val="81731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9967" y="283029"/>
            <a:ext cx="1894115" cy="1356360"/>
          </a:xfrm>
        </p:spPr>
        <p:txBody>
          <a:bodyPr>
            <a:normAutofit/>
          </a:bodyPr>
          <a:lstStyle/>
          <a:p>
            <a:r>
              <a:rPr lang="zh-TW" altLang="en-US" sz="6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蓋仙 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27980" y="1521823"/>
            <a:ext cx="5397609" cy="4038600"/>
          </a:xfrm>
        </p:spPr>
        <p:txBody>
          <a:bodyPr>
            <a:normAutofit/>
          </a:bodyPr>
          <a:lstStyle/>
          <a:p>
            <a:r>
              <a:rPr lang="zh-TW" altLang="en-US" sz="3600" b="1" dirty="0"/>
              <a:t>意思</a:t>
            </a:r>
            <a:r>
              <a:rPr lang="en-US" altLang="zh-TW" sz="3600" b="1" dirty="0"/>
              <a:t>:</a:t>
            </a:r>
            <a:r>
              <a:rPr lang="zh-TW" altLang="en-US" sz="3600" b="1" dirty="0"/>
              <a:t>善於辭令，能將話說得</a:t>
            </a:r>
            <a:r>
              <a:rPr lang="zh-TW" altLang="en-US" sz="3600" b="1" dirty="0">
                <a:solidFill>
                  <a:srgbClr val="C00000"/>
                </a:solidFill>
              </a:rPr>
              <a:t>天花亂墜</a:t>
            </a:r>
            <a:r>
              <a:rPr lang="zh-TW" altLang="en-US" sz="3600" b="1" dirty="0"/>
              <a:t>的人。</a:t>
            </a:r>
            <a:endParaRPr lang="en-US" altLang="zh-TW" sz="3600" b="1" dirty="0"/>
          </a:p>
          <a:p>
            <a:pPr marL="45720" indent="0">
              <a:buNone/>
            </a:pPr>
            <a:endParaRPr lang="en-US" altLang="zh-TW" sz="3600" b="1" dirty="0"/>
          </a:p>
          <a:p>
            <a:r>
              <a:rPr lang="zh-TW" altLang="en-US" sz="3600" b="1" dirty="0"/>
              <a:t>例句</a:t>
            </a:r>
            <a:r>
              <a:rPr lang="en-US" altLang="zh-TW" sz="3600" b="1" dirty="0"/>
              <a:t>:</a:t>
            </a:r>
            <a:r>
              <a:rPr lang="zh-TW" altLang="en-US" sz="3600" b="1" dirty="0"/>
              <a:t>每個人都知道他是個</a:t>
            </a:r>
            <a:r>
              <a:rPr lang="zh-TW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蓋仙</a:t>
            </a:r>
            <a:r>
              <a:rPr lang="zh-TW" altLang="en-US" sz="3600" b="1" dirty="0"/>
              <a:t>，說的話不能相信</a:t>
            </a:r>
            <a:r>
              <a:rPr lang="zh-TW" altLang="en-US" sz="4800" b="1" dirty="0"/>
              <a:t>。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127980" y="5995851"/>
            <a:ext cx="2288649" cy="6933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五下翰林版第</a:t>
            </a:r>
            <a:r>
              <a:rPr lang="en-US" altLang="zh-TW" b="1" dirty="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b="1" dirty="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endParaRPr lang="en-US" altLang="zh-TW" b="1" dirty="0">
              <a:solidFill>
                <a:srgbClr val="FFFF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</a:t>
            </a:r>
            <a:r>
              <a:rPr lang="en-US" altLang="zh-TW" b="1" dirty="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 </a:t>
            </a:r>
            <a:r>
              <a:rPr lang="zh-TW" altLang="en-US" b="1" dirty="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流星的故事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669" y="0"/>
            <a:ext cx="3735978" cy="6464995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1149530" y="4656349"/>
            <a:ext cx="5042266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8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吹牛大王 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647" y="925285"/>
            <a:ext cx="2799804" cy="507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3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22952" y="3094781"/>
            <a:ext cx="1240971" cy="3644538"/>
          </a:xfrm>
        </p:spPr>
        <p:txBody>
          <a:bodyPr>
            <a:normAutofit fontScale="90000"/>
          </a:bodyPr>
          <a:lstStyle/>
          <a:p>
            <a:r>
              <a:rPr lang="zh-TW" altLang="zh-TW" sz="6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遞進複句</a:t>
            </a:r>
            <a:br>
              <a:rPr lang="en-US" altLang="zh-TW" sz="6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6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何況</a:t>
            </a:r>
            <a:br>
              <a:rPr lang="en-US" altLang="zh-TW" sz="6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6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6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12745" y="214331"/>
            <a:ext cx="1889762" cy="6374674"/>
          </a:xfrm>
        </p:spPr>
        <p:txBody>
          <a:bodyPr vert="eaVert">
            <a:normAutofit lnSpcReduction="10000"/>
          </a:bodyPr>
          <a:lstStyle/>
          <a:p>
            <a:r>
              <a:rPr lang="zh-TW" altLang="zh-TW" sz="4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由兩個以上的分句組成</a:t>
            </a:r>
            <a:r>
              <a:rPr lang="zh-TW" altLang="en-US" sz="4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後面</a:t>
            </a:r>
            <a:r>
              <a:rPr lang="zh-TW" altLang="zh-TW" sz="4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分句述說的意思</a:t>
            </a:r>
            <a:r>
              <a:rPr lang="zh-TW" altLang="zh-TW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</a:t>
            </a:r>
            <a:r>
              <a:rPr lang="zh-TW" altLang="zh-TW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前面</a:t>
            </a:r>
            <a:r>
              <a:rPr lang="zh-TW" altLang="zh-TW" sz="4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分句</a:t>
            </a:r>
            <a:r>
              <a:rPr lang="zh-TW" altLang="zh-TW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更進一層</a:t>
            </a:r>
            <a:r>
              <a:rPr lang="zh-TW" altLang="zh-TW" sz="4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4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r="52542"/>
          <a:stretch/>
        </p:blipFill>
        <p:spPr>
          <a:xfrm>
            <a:off x="3510138" y="93987"/>
            <a:ext cx="1341127" cy="625556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17364" r="54288"/>
          <a:stretch/>
        </p:blipFill>
        <p:spPr>
          <a:xfrm>
            <a:off x="4851265" y="234944"/>
            <a:ext cx="2030327" cy="5239481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>
          <a:xfrm>
            <a:off x="4642518" y="6056695"/>
            <a:ext cx="2288649" cy="6933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五下翰林版第</a:t>
            </a:r>
            <a:r>
              <a:rPr lang="en-US" altLang="zh-TW" b="1" dirty="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b="1" dirty="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endParaRPr lang="en-US" altLang="zh-TW" b="1" dirty="0">
              <a:solidFill>
                <a:srgbClr val="FFFF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</a:t>
            </a:r>
            <a:r>
              <a:rPr lang="en-US" altLang="zh-TW" b="1" dirty="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 </a:t>
            </a:r>
            <a:r>
              <a:rPr lang="zh-TW" altLang="en-US" b="1" dirty="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流星的故事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538" y="234944"/>
            <a:ext cx="2429214" cy="600158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/>
          <a:srcRect l="71375" t="2531" b="73509"/>
          <a:stretch/>
        </p:blipFill>
        <p:spPr>
          <a:xfrm>
            <a:off x="11412510" y="93987"/>
            <a:ext cx="661854" cy="145980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766" y="64017"/>
            <a:ext cx="2644623" cy="667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8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0663"/>
            <a:ext cx="8255591" cy="85725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zh-TW" alt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提問的層次及常見的問法、問句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98800" y="3686176"/>
            <a:ext cx="61722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27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40228" y="1201783"/>
            <a:ext cx="10167257" cy="5519693"/>
            <a:chOff x="2801938" y="1593851"/>
            <a:chExt cx="6562725" cy="4279899"/>
          </a:xfrm>
        </p:grpSpPr>
        <p:pic>
          <p:nvPicPr>
            <p:cNvPr id="78851" name="資料庫圖表 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12" b="24751"/>
            <a:stretch>
              <a:fillRect/>
            </a:stretch>
          </p:blipFill>
          <p:spPr bwMode="auto">
            <a:xfrm>
              <a:off x="2828925" y="1593851"/>
              <a:ext cx="6199188" cy="167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52" name="AutoShape 5"/>
            <p:cNvSpPr>
              <a:spLocks noChangeArrowheads="1"/>
            </p:cNvSpPr>
            <p:nvPr/>
          </p:nvSpPr>
          <p:spPr bwMode="auto">
            <a:xfrm>
              <a:off x="2801938" y="3254375"/>
              <a:ext cx="2051050" cy="749300"/>
            </a:xfrm>
            <a:prstGeom prst="flowChartAlternateProcess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1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kumimoji="1" lang="zh-TW" altLang="en-US" sz="2100" dirty="0">
                  <a:solidFill>
                    <a:srgbClr val="EEECE1"/>
                  </a:solidFill>
                  <a:latin typeface="Calibri" panose="020F0502020204030204" pitchFamily="34" charset="0"/>
                  <a:ea typeface="標楷體" panose="03000509000000000000" pitchFamily="65" charset="-120"/>
                </a:rPr>
                <a:t>文章裡</a:t>
              </a:r>
              <a:r>
                <a:rPr kumimoji="1" lang="zh-TW" altLang="en-US" sz="2100" dirty="0">
                  <a:solidFill>
                    <a:srgbClr val="FFC000"/>
                  </a:solidFill>
                  <a:latin typeface="Calibri" panose="020F0502020204030204" pitchFamily="34" charset="0"/>
                  <a:ea typeface="標楷體" panose="03000509000000000000" pitchFamily="65" charset="-120"/>
                </a:rPr>
                <a:t>可以找到</a:t>
              </a:r>
              <a:endParaRPr kumimoji="1" lang="en-US" altLang="zh-TW" sz="2100" dirty="0">
                <a:solidFill>
                  <a:srgbClr val="FFC000"/>
                </a:solidFill>
                <a:latin typeface="Calibri" panose="020F0502020204030204" pitchFamily="34" charset="0"/>
                <a:ea typeface="標楷體" panose="03000509000000000000" pitchFamily="65" charset="-12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kumimoji="1" lang="zh-TW" altLang="en-US" sz="2100" dirty="0">
                  <a:solidFill>
                    <a:srgbClr val="EEECE1"/>
                  </a:solidFill>
                  <a:latin typeface="Calibri" panose="020F0502020204030204" pitchFamily="34" charset="0"/>
                  <a:ea typeface="標楷體" panose="03000509000000000000" pitchFamily="65" charset="-120"/>
                </a:rPr>
                <a:t>答案的問題</a:t>
              </a:r>
              <a:r>
                <a:rPr kumimoji="1" lang="zh-TW" altLang="en-US" sz="2100" dirty="0">
                  <a:solidFill>
                    <a:prstClr val="black"/>
                  </a:solidFill>
                  <a:latin typeface="Calibri" panose="020F0502020204030204" pitchFamily="34" charset="0"/>
                  <a:ea typeface="標楷體" panose="03000509000000000000" pitchFamily="65" charset="-120"/>
                </a:rPr>
                <a:t> </a:t>
              </a:r>
            </a:p>
          </p:txBody>
        </p:sp>
        <p:sp>
          <p:nvSpPr>
            <p:cNvPr id="78853" name="AutoShape 6"/>
            <p:cNvSpPr>
              <a:spLocks noChangeArrowheads="1"/>
            </p:cNvSpPr>
            <p:nvPr/>
          </p:nvSpPr>
          <p:spPr bwMode="auto">
            <a:xfrm>
              <a:off x="4945063" y="3254375"/>
              <a:ext cx="2051050" cy="749300"/>
            </a:xfrm>
            <a:prstGeom prst="flowChartAlternateProcess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1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kumimoji="1" lang="zh-TW" altLang="en-US" sz="1800">
                  <a:solidFill>
                    <a:srgbClr val="EEECE1"/>
                  </a:solidFill>
                  <a:latin typeface="Calibri" panose="020F0502020204030204" pitchFamily="34" charset="0"/>
                  <a:ea typeface="標楷體" panose="03000509000000000000" pitchFamily="65" charset="-120"/>
                </a:rPr>
                <a:t>須依據課文內容</a:t>
              </a:r>
              <a:r>
                <a:rPr kumimoji="1" lang="zh-TW" altLang="en-US" sz="1800">
                  <a:solidFill>
                    <a:srgbClr val="FFC000"/>
                  </a:solidFill>
                  <a:latin typeface="Calibri" panose="020F0502020204030204" pitchFamily="34" charset="0"/>
                  <a:ea typeface="標楷體" panose="03000509000000000000" pitchFamily="65" charset="-120"/>
                </a:rPr>
                <a:t>思考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kumimoji="1" lang="zh-TW" altLang="en-US" sz="1800">
                  <a:solidFill>
                    <a:srgbClr val="FFC000"/>
                  </a:solidFill>
                  <a:latin typeface="Calibri" panose="020F0502020204030204" pitchFamily="34" charset="0"/>
                  <a:ea typeface="標楷體" panose="03000509000000000000" pitchFamily="65" charset="-120"/>
                </a:rPr>
                <a:t>、推論</a:t>
              </a:r>
              <a:r>
                <a:rPr kumimoji="1" lang="zh-TW" altLang="en-US" sz="1800">
                  <a:solidFill>
                    <a:srgbClr val="EEECE1"/>
                  </a:solidFill>
                  <a:latin typeface="Calibri" panose="020F0502020204030204" pitchFamily="34" charset="0"/>
                  <a:ea typeface="標楷體" panose="03000509000000000000" pitchFamily="65" charset="-120"/>
                </a:rPr>
                <a:t>出答案的問題</a:t>
              </a:r>
              <a:r>
                <a:rPr kumimoji="1" lang="zh-TW" altLang="en-US" sz="1800">
                  <a:solidFill>
                    <a:prstClr val="black"/>
                  </a:solidFill>
                  <a:latin typeface="Calibri" panose="020F0502020204030204" pitchFamily="34" charset="0"/>
                  <a:ea typeface="標楷體" panose="03000509000000000000" pitchFamily="65" charset="-120"/>
                </a:rPr>
                <a:t> </a:t>
              </a:r>
            </a:p>
          </p:txBody>
        </p:sp>
        <p:sp>
          <p:nvSpPr>
            <p:cNvPr id="78854" name="AutoShape 8"/>
            <p:cNvSpPr>
              <a:spLocks noChangeArrowheads="1"/>
            </p:cNvSpPr>
            <p:nvPr/>
          </p:nvSpPr>
          <p:spPr bwMode="auto">
            <a:xfrm>
              <a:off x="7088189" y="3200401"/>
              <a:ext cx="2143125" cy="911225"/>
            </a:xfrm>
            <a:prstGeom prst="flowChartAlternateProcess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1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kumimoji="1" lang="zh-TW" altLang="en-US" sz="1800" dirty="0">
                  <a:solidFill>
                    <a:srgbClr val="EEECE1"/>
                  </a:solidFill>
                  <a:latin typeface="Calibri" panose="020F0502020204030204" pitchFamily="34" charset="0"/>
                  <a:ea typeface="標楷體" panose="03000509000000000000" pitchFamily="65" charset="-120"/>
                </a:rPr>
                <a:t>以背景知識回答問題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kumimoji="1" lang="zh-TW" altLang="en-US" sz="1800" dirty="0">
                  <a:solidFill>
                    <a:srgbClr val="EEECE1"/>
                  </a:solidFill>
                  <a:latin typeface="Calibri" panose="020F0502020204030204" pitchFamily="34" charset="0"/>
                  <a:ea typeface="標楷體" panose="03000509000000000000" pitchFamily="65" charset="-120"/>
                </a:rPr>
                <a:t>或對文章提出</a:t>
              </a:r>
              <a:r>
                <a:rPr kumimoji="1" lang="zh-TW" altLang="en-US" sz="1800" dirty="0">
                  <a:solidFill>
                    <a:srgbClr val="FFC000"/>
                  </a:solidFill>
                  <a:latin typeface="Calibri" panose="020F0502020204030204" pitchFamily="34" charset="0"/>
                  <a:ea typeface="標楷體" panose="03000509000000000000" pitchFamily="65" charset="-120"/>
                </a:rPr>
                <a:t>評論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kumimoji="1" lang="zh-TW" altLang="en-US" sz="1800" dirty="0">
                  <a:solidFill>
                    <a:srgbClr val="FFC000"/>
                  </a:solidFill>
                  <a:latin typeface="Calibri" panose="020F0502020204030204" pitchFamily="34" charset="0"/>
                  <a:ea typeface="標楷體" panose="03000509000000000000" pitchFamily="65" charset="-120"/>
                </a:rPr>
                <a:t>、個人心得與感受</a:t>
              </a:r>
            </a:p>
          </p:txBody>
        </p:sp>
        <p:sp>
          <p:nvSpPr>
            <p:cNvPr id="78856" name="Rectangle 10"/>
            <p:cNvSpPr>
              <a:spLocks noChangeArrowheads="1"/>
            </p:cNvSpPr>
            <p:nvPr/>
          </p:nvSpPr>
          <p:spPr bwMode="auto">
            <a:xfrm>
              <a:off x="3046414" y="4389438"/>
              <a:ext cx="1781175" cy="118586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1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kumimoji="1" lang="zh-TW" altLang="en-US" sz="1800" b="1">
                  <a:solidFill>
                    <a:srgbClr val="1F497D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可用</a:t>
              </a:r>
              <a:r>
                <a:rPr kumimoji="1" lang="zh-TW" altLang="en-US" sz="1800" b="1" u="sng">
                  <a:solidFill>
                    <a:srgbClr val="1F497D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六何法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kumimoji="1" lang="zh-TW" altLang="en-US" sz="1800" b="1">
                  <a:solidFill>
                    <a:srgbClr val="1F497D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問問題 </a:t>
              </a:r>
            </a:p>
          </p:txBody>
        </p:sp>
        <p:sp>
          <p:nvSpPr>
            <p:cNvPr id="78857" name="Rectangle 11"/>
            <p:cNvSpPr>
              <a:spLocks noChangeArrowheads="1"/>
            </p:cNvSpPr>
            <p:nvPr/>
          </p:nvSpPr>
          <p:spPr bwMode="auto">
            <a:xfrm>
              <a:off x="5151438" y="4389438"/>
              <a:ext cx="1782762" cy="118586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1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kumimoji="1" lang="zh-TW" altLang="en-US" sz="1800" b="1">
                  <a:solidFill>
                    <a:srgbClr val="1F497D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利用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kumimoji="1" lang="zh-TW" altLang="en-US" sz="1800" b="1" u="sng">
                  <a:solidFill>
                    <a:srgbClr val="1F497D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已知的事實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kumimoji="1" lang="zh-TW" altLang="en-US" sz="1800" b="1">
                  <a:solidFill>
                    <a:srgbClr val="1F497D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問問題 </a:t>
              </a:r>
            </a:p>
          </p:txBody>
        </p:sp>
        <p:sp>
          <p:nvSpPr>
            <p:cNvPr id="78858" name="Rectangle 12"/>
            <p:cNvSpPr>
              <a:spLocks noChangeArrowheads="1"/>
            </p:cNvSpPr>
            <p:nvPr/>
          </p:nvSpPr>
          <p:spPr bwMode="auto">
            <a:xfrm>
              <a:off x="7258051" y="4389438"/>
              <a:ext cx="1782763" cy="118586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1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kumimoji="1" lang="zh-TW" altLang="en-US" sz="1800" b="1">
                  <a:solidFill>
                    <a:srgbClr val="1F497D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利用關鍵字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kumimoji="1" lang="zh-TW" altLang="en-US" sz="1800" b="1" u="sng">
                  <a:solidFill>
                    <a:srgbClr val="1F497D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你覺得</a:t>
              </a:r>
              <a:r>
                <a:rPr kumimoji="1" lang="zh-TW" altLang="en-US" sz="1800" b="1">
                  <a:solidFill>
                    <a:srgbClr val="1F497D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、</a:t>
              </a:r>
              <a:r>
                <a:rPr kumimoji="1" lang="zh-TW" altLang="en-US" sz="1800" b="1" u="sng">
                  <a:solidFill>
                    <a:srgbClr val="1F497D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你認為</a:t>
              </a:r>
              <a:r>
                <a:rPr kumimoji="1" lang="zh-TW" altLang="en-US" sz="1800" b="1">
                  <a:solidFill>
                    <a:srgbClr val="1F497D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、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kumimoji="1" lang="zh-TW" altLang="en-US" sz="1800" b="1" u="sng">
                  <a:solidFill>
                    <a:srgbClr val="1F497D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對你而言</a:t>
              </a:r>
              <a:r>
                <a:rPr kumimoji="1" lang="zh-TW" altLang="en-US" sz="1800" b="1">
                  <a:solidFill>
                    <a:srgbClr val="1F497D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、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kumimoji="1" lang="zh-TW" altLang="en-US" sz="1800" b="1" u="sng">
                  <a:solidFill>
                    <a:srgbClr val="1F497D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如果是你</a:t>
              </a:r>
              <a:r>
                <a:rPr kumimoji="1" lang="zh-TW" altLang="en-US" sz="1800" b="1">
                  <a:solidFill>
                    <a:srgbClr val="1F497D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問問題</a:t>
              </a:r>
              <a:r>
                <a:rPr kumimoji="1" lang="zh-TW" altLang="en-US" sz="1800">
                  <a:solidFill>
                    <a:srgbClr val="1F497D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</a:p>
          </p:txBody>
        </p:sp>
        <p:sp>
          <p:nvSpPr>
            <p:cNvPr id="43019" name="AutoShape 14"/>
            <p:cNvSpPr>
              <a:spLocks noChangeArrowheads="1"/>
            </p:cNvSpPr>
            <p:nvPr/>
          </p:nvSpPr>
          <p:spPr bwMode="auto">
            <a:xfrm>
              <a:off x="5667376" y="4071939"/>
              <a:ext cx="593725" cy="325437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zh-TW" altLang="en-US" sz="135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</a:endParaRPr>
            </a:p>
          </p:txBody>
        </p:sp>
        <p:sp>
          <p:nvSpPr>
            <p:cNvPr id="43020" name="AutoShape 13"/>
            <p:cNvSpPr>
              <a:spLocks noChangeArrowheads="1"/>
            </p:cNvSpPr>
            <p:nvPr/>
          </p:nvSpPr>
          <p:spPr bwMode="auto">
            <a:xfrm>
              <a:off x="3578226" y="4071939"/>
              <a:ext cx="593725" cy="325437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zh-TW" altLang="en-US" sz="135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</a:endParaRPr>
            </a:p>
          </p:txBody>
        </p:sp>
        <p:sp>
          <p:nvSpPr>
            <p:cNvPr id="43021" name="AutoShape 15"/>
            <p:cNvSpPr>
              <a:spLocks noChangeArrowheads="1"/>
            </p:cNvSpPr>
            <p:nvPr/>
          </p:nvSpPr>
          <p:spPr bwMode="auto">
            <a:xfrm>
              <a:off x="7810501" y="4125913"/>
              <a:ext cx="593725" cy="27146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zh-TW" altLang="en-US" sz="135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</a:endParaRPr>
            </a:p>
          </p:txBody>
        </p:sp>
        <p:sp>
          <p:nvSpPr>
            <p:cNvPr id="15" name="文字方塊 14"/>
            <p:cNvSpPr txBox="1">
              <a:spLocks noChangeArrowheads="1"/>
            </p:cNvSpPr>
            <p:nvPr/>
          </p:nvSpPr>
          <p:spPr bwMode="auto">
            <a:xfrm>
              <a:off x="3095625" y="5411788"/>
              <a:ext cx="482600" cy="4619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1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kumimoji="1" lang="zh-TW" altLang="en-US">
                  <a:solidFill>
                    <a:prstClr val="black"/>
                  </a:solidFill>
                  <a:latin typeface="Calibri" panose="020F0502020204030204" pitchFamily="34" charset="0"/>
                  <a:ea typeface="標楷體" panose="03000509000000000000" pitchFamily="65" charset="-120"/>
                </a:rPr>
                <a:t>易</a:t>
              </a:r>
            </a:p>
          </p:txBody>
        </p:sp>
        <p:sp>
          <p:nvSpPr>
            <p:cNvPr id="16" name="向右箭號 15"/>
            <p:cNvSpPr/>
            <p:nvPr/>
          </p:nvSpPr>
          <p:spPr>
            <a:xfrm>
              <a:off x="3578225" y="5465763"/>
              <a:ext cx="5303838" cy="374650"/>
            </a:xfrm>
            <a:prstGeom prst="rightArrow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7" name="文字方塊 16"/>
            <p:cNvSpPr txBox="1">
              <a:spLocks noChangeArrowheads="1"/>
            </p:cNvSpPr>
            <p:nvPr/>
          </p:nvSpPr>
          <p:spPr bwMode="auto">
            <a:xfrm>
              <a:off x="8882063" y="5411788"/>
              <a:ext cx="482600" cy="4619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1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kumimoji="1" lang="zh-TW" altLang="en-US">
                  <a:solidFill>
                    <a:prstClr val="black"/>
                  </a:solidFill>
                  <a:latin typeface="Calibri" panose="020F0502020204030204" pitchFamily="34" charset="0"/>
                  <a:ea typeface="標楷體" panose="03000509000000000000" pitchFamily="65" charset="-120"/>
                </a:rPr>
                <a:t>難</a:t>
              </a:r>
            </a:p>
          </p:txBody>
        </p:sp>
      </p:grpSp>
      <p:sp>
        <p:nvSpPr>
          <p:cNvPr id="78865" name="Text Box 20"/>
          <p:cNvSpPr txBox="1">
            <a:spLocks noChangeArrowheads="1"/>
          </p:cNvSpPr>
          <p:nvPr/>
        </p:nvSpPr>
        <p:spPr bwMode="auto">
          <a:xfrm>
            <a:off x="5016500" y="2889250"/>
            <a:ext cx="194468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1" lang="zh-TW" altLang="en-US" sz="1500" b="1" dirty="0">
                <a:solidFill>
                  <a:prstClr val="black"/>
                </a:solidFill>
                <a:ea typeface="標楷體" panose="03000509000000000000" pitchFamily="65" charset="-120"/>
              </a:rPr>
              <a:t>何事、如何、為何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kumimoji="1" lang="zh-TW" altLang="en-US" sz="1500" b="1" dirty="0">
              <a:solidFill>
                <a:prstClr val="black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368437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2316" y="107885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有層次的提問類型</a:t>
            </a:r>
            <a:endParaRPr lang="zh-TW" altLang="en-US" sz="6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8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455375"/>
              </p:ext>
            </p:extLst>
          </p:nvPr>
        </p:nvGraphicFramePr>
        <p:xfrm>
          <a:off x="235130" y="1233488"/>
          <a:ext cx="11652070" cy="5519054"/>
        </p:xfrm>
        <a:graphic>
          <a:graphicData uri="http://schemas.openxmlformats.org/drawingml/2006/table">
            <a:tbl>
              <a:tblPr/>
              <a:tblGrid>
                <a:gridCol w="5010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1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提問類型</a:t>
                      </a:r>
                    </a:p>
                  </a:txBody>
                  <a:tcPr marL="91449" marR="91449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重要關鍵字</a:t>
                      </a:r>
                    </a:p>
                  </a:txBody>
                  <a:tcPr marL="91449" marR="91449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9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事實型問題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看得到、找得到</a:t>
                      </a:r>
                    </a:p>
                  </a:txBody>
                  <a:tcPr marL="91449" marR="91449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6W</a:t>
                      </a: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：人、時、地、事、為什麼、怎麼做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可以</a:t>
                      </a: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立即</a:t>
                      </a: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看到、找到答案</a:t>
                      </a:r>
                    </a:p>
                  </a:txBody>
                  <a:tcPr marL="91449" marR="91449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7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推論型問題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要在文章中前後找線索或對應</a:t>
                      </a:r>
                    </a:p>
                  </a:txBody>
                  <a:tcPr marL="91449" marR="91449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分析、歸納、比較、順序、因果、相同（相反）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為什麼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需要尋找、整理才能回答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從文章內容思考、推理</a:t>
                      </a:r>
                    </a:p>
                  </a:txBody>
                  <a:tcPr marL="91449" marR="91449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4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評論型問題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給文章、主角建議與評價</a:t>
                      </a:r>
                    </a:p>
                  </a:txBody>
                  <a:tcPr marL="91449" marR="91449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你覺得、你認為、你想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以自己的背景知識、心得、想法或評論回答。</a:t>
                      </a:r>
                    </a:p>
                  </a:txBody>
                  <a:tcPr marL="91449" marR="91449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391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9126" y="165463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事實型 提問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3235" y="1025434"/>
            <a:ext cx="1870595" cy="537069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t="2513"/>
          <a:stretch/>
        </p:blipFill>
        <p:spPr>
          <a:xfrm>
            <a:off x="8138159" y="1399177"/>
            <a:ext cx="1715075" cy="499695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707" y="1399177"/>
            <a:ext cx="2312127" cy="465737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859" y="1521824"/>
            <a:ext cx="4473524" cy="475531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942" y="287383"/>
            <a:ext cx="2724452" cy="1111794"/>
          </a:xfrm>
          <a:prstGeom prst="rect">
            <a:avLst/>
          </a:prstGeom>
        </p:spPr>
      </p:pic>
      <p:sp>
        <p:nvSpPr>
          <p:cNvPr id="9" name="圓角矩形 8"/>
          <p:cNvSpPr/>
          <p:nvPr/>
        </p:nvSpPr>
        <p:spPr>
          <a:xfrm>
            <a:off x="4699047" y="6049476"/>
            <a:ext cx="2288649" cy="6933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五下翰林版第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聽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 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流星的故事</a:t>
            </a:r>
          </a:p>
        </p:txBody>
      </p:sp>
    </p:spTree>
    <p:extLst>
      <p:ext uri="{BB962C8B-B14F-4D97-AF65-F5344CB8AC3E}">
        <p14:creationId xmlns:p14="http://schemas.microsoft.com/office/powerpoint/2010/main" val="270256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38497" y="129221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推論型問題</a:t>
            </a:r>
            <a:endParaRPr lang="zh-TW" altLang="en-US" sz="8000" dirty="0">
              <a:solidFill>
                <a:srgbClr val="FFC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8136" y="1485581"/>
            <a:ext cx="2181497" cy="451897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t="2431"/>
          <a:stretch/>
        </p:blipFill>
        <p:spPr>
          <a:xfrm>
            <a:off x="862796" y="1358537"/>
            <a:ext cx="7985310" cy="482019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41" y="294137"/>
            <a:ext cx="2445245" cy="1064400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127980" y="5995851"/>
            <a:ext cx="2288649" cy="6933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五下翰林版第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聽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 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流星的故事</a:t>
            </a:r>
          </a:p>
        </p:txBody>
      </p:sp>
    </p:spTree>
    <p:extLst>
      <p:ext uri="{BB962C8B-B14F-4D97-AF65-F5344CB8AC3E}">
        <p14:creationId xmlns:p14="http://schemas.microsoft.com/office/powerpoint/2010/main" val="414642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38497" y="129221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推論型問題</a:t>
            </a:r>
            <a:endParaRPr lang="zh-TW" altLang="en-US" sz="8000" dirty="0">
              <a:solidFill>
                <a:srgbClr val="FFC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41" y="294137"/>
            <a:ext cx="2445245" cy="1064400"/>
          </a:xfrm>
          <a:prstGeom prst="rect">
            <a:avLst/>
          </a:prstGeom>
        </p:spPr>
      </p:pic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11950" y="1012371"/>
            <a:ext cx="3531697" cy="503573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290" y="1424177"/>
            <a:ext cx="4753638" cy="4744112"/>
          </a:xfrm>
          <a:prstGeom prst="rect">
            <a:avLst/>
          </a:prstGeom>
        </p:spPr>
      </p:pic>
      <p:sp>
        <p:nvSpPr>
          <p:cNvPr id="9" name="圓角矩形 8"/>
          <p:cNvSpPr/>
          <p:nvPr/>
        </p:nvSpPr>
        <p:spPr>
          <a:xfrm>
            <a:off x="127980" y="5995851"/>
            <a:ext cx="2288649" cy="6933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五下翰林版第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聽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 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流星的故事</a:t>
            </a:r>
          </a:p>
        </p:txBody>
      </p:sp>
    </p:spTree>
    <p:extLst>
      <p:ext uri="{BB962C8B-B14F-4D97-AF65-F5344CB8AC3E}">
        <p14:creationId xmlns:p14="http://schemas.microsoft.com/office/powerpoint/2010/main" val="322256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基礎">
  <a:themeElements>
    <a:clrScheme name="基礎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簡報範本（白底色）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TM03457444[[fn=基準]]</Template>
  <TotalTime>194</TotalTime>
  <Words>580</Words>
  <Application>Microsoft Office PowerPoint</Application>
  <PresentationFormat>寬螢幕</PresentationFormat>
  <Paragraphs>104</Paragraphs>
  <Slides>14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14</vt:i4>
      </vt:variant>
    </vt:vector>
  </HeadingPairs>
  <TitlesOfParts>
    <vt:vector size="22" baseType="lpstr">
      <vt:lpstr>微軟正黑體</vt:lpstr>
      <vt:lpstr>標楷體</vt:lpstr>
      <vt:lpstr>Arial</vt:lpstr>
      <vt:lpstr>Calibri</vt:lpstr>
      <vt:lpstr>Corbel</vt:lpstr>
      <vt:lpstr>Wingdings</vt:lpstr>
      <vt:lpstr>基礎</vt:lpstr>
      <vt:lpstr>簡報範本（白底色）</vt:lpstr>
      <vt:lpstr>聽! 流星的故事 五年級 翰林版 第10冊 第11課 </vt:lpstr>
      <vt:lpstr>課程內容</vt:lpstr>
      <vt:lpstr>蓋仙 </vt:lpstr>
      <vt:lpstr>遞進複句  何況  </vt:lpstr>
      <vt:lpstr>提問的層次及常見的問法、問句</vt:lpstr>
      <vt:lpstr>有層次的提問類型</vt:lpstr>
      <vt:lpstr>事實型 提問</vt:lpstr>
      <vt:lpstr>推論型問題</vt:lpstr>
      <vt:lpstr>推論型問題</vt:lpstr>
      <vt:lpstr>推論型問題</vt:lpstr>
      <vt:lpstr>評論型問題</vt:lpstr>
      <vt:lpstr>推論型問題</vt:lpstr>
      <vt:lpstr>課程內容</vt:lpstr>
      <vt:lpstr>學習任務 設計有層次的提問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聽! 流星的故事</dc:title>
  <dc:creator>User</dc:creator>
  <cp:lastModifiedBy>立晨 江</cp:lastModifiedBy>
  <cp:revision>30</cp:revision>
  <dcterms:created xsi:type="dcterms:W3CDTF">2021-05-20T21:12:35Z</dcterms:created>
  <dcterms:modified xsi:type="dcterms:W3CDTF">2021-05-24T00:23:31Z</dcterms:modified>
</cp:coreProperties>
</file>