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6E829-243D-4B1F-B4D9-0773E64338FE}" type="datetimeFigureOut">
              <a:rPr lang="zh-TW" altLang="en-US" smtClean="0"/>
              <a:t>2019/5/15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A2CC-355B-428E-A2F2-3956E5BD09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0623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6E829-243D-4B1F-B4D9-0773E64338FE}" type="datetimeFigureOut">
              <a:rPr lang="zh-TW" altLang="en-US" smtClean="0"/>
              <a:t>2019/5/15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A2CC-355B-428E-A2F2-3956E5BD09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7155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6E829-243D-4B1F-B4D9-0773E64338FE}" type="datetimeFigureOut">
              <a:rPr lang="zh-TW" altLang="en-US" smtClean="0"/>
              <a:t>2019/5/15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A2CC-355B-428E-A2F2-3956E5BD09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3809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6E829-243D-4B1F-B4D9-0773E64338FE}" type="datetimeFigureOut">
              <a:rPr lang="zh-TW" altLang="en-US" smtClean="0"/>
              <a:t>2019/5/15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A2CC-355B-428E-A2F2-3956E5BD09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7299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6E829-243D-4B1F-B4D9-0773E64338FE}" type="datetimeFigureOut">
              <a:rPr lang="zh-TW" altLang="en-US" smtClean="0"/>
              <a:t>2019/5/15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A2CC-355B-428E-A2F2-3956E5BD09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9056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6E829-243D-4B1F-B4D9-0773E64338FE}" type="datetimeFigureOut">
              <a:rPr lang="zh-TW" altLang="en-US" smtClean="0"/>
              <a:t>2019/5/15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A2CC-355B-428E-A2F2-3956E5BD09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5996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6E829-243D-4B1F-B4D9-0773E64338FE}" type="datetimeFigureOut">
              <a:rPr lang="zh-TW" altLang="en-US" smtClean="0"/>
              <a:t>2019/5/15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A2CC-355B-428E-A2F2-3956E5BD09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1692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6E829-243D-4B1F-B4D9-0773E64338FE}" type="datetimeFigureOut">
              <a:rPr lang="zh-TW" altLang="en-US" smtClean="0"/>
              <a:t>2019/5/15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A2CC-355B-428E-A2F2-3956E5BD09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3409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6E829-243D-4B1F-B4D9-0773E64338FE}" type="datetimeFigureOut">
              <a:rPr lang="zh-TW" altLang="en-US" smtClean="0"/>
              <a:t>2019/5/15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A2CC-355B-428E-A2F2-3956E5BD09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2169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6E829-243D-4B1F-B4D9-0773E64338FE}" type="datetimeFigureOut">
              <a:rPr lang="zh-TW" altLang="en-US" smtClean="0"/>
              <a:t>2019/5/15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A2CC-355B-428E-A2F2-3956E5BD09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7637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6E829-243D-4B1F-B4D9-0773E64338FE}" type="datetimeFigureOut">
              <a:rPr lang="zh-TW" altLang="en-US" smtClean="0"/>
              <a:t>2019/5/15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A2CC-355B-428E-A2F2-3956E5BD09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5271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6E829-243D-4B1F-B4D9-0773E64338FE}" type="datetimeFigureOut">
              <a:rPr lang="zh-TW" altLang="en-US" smtClean="0"/>
              <a:t>2019/5/15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FA2CC-355B-428E-A2F2-3956E5BD09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2114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ideo.udn.com/event/newstopics/seapollution/taiwan" TargetMode="External"/><Relationship Id="rId2" Type="http://schemas.openxmlformats.org/officeDocument/2006/relationships/hyperlink" Target="https://www.natgeomedia.com/environment/article/content-4037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hyperlink" Target="https://www.facebook.com/profile.php?id=100000151492509&amp;lst=1721901459:100000151492509:1557649513&amp;sk=timelin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EUdG_2SZ0s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zh.wikipedia.org/wiki/%E9%A3%9E%E6%9C%BA" TargetMode="External"/><Relationship Id="rId3" Type="http://schemas.openxmlformats.org/officeDocument/2006/relationships/hyperlink" Target="https://zh.wikipedia.org/wiki/%E5%99%AA%E5%A3%B0" TargetMode="External"/><Relationship Id="rId7" Type="http://schemas.openxmlformats.org/officeDocument/2006/relationships/hyperlink" Target="https://zh.wikipedia.org/wiki/%E8%88%B9" TargetMode="External"/><Relationship Id="rId2" Type="http://schemas.openxmlformats.org/officeDocument/2006/relationships/hyperlink" Target="https://zh.wikipedia.org/wiki/%E4%BA%BA%E7%B1%B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h.wikipedia.org/wiki/%E6%B1%BD%E8%BD%A6" TargetMode="External"/><Relationship Id="rId5" Type="http://schemas.openxmlformats.org/officeDocument/2006/relationships/hyperlink" Target="https://zh.wikipedia.org/wiki/%E7%8E%AF%E5%A2%83" TargetMode="External"/><Relationship Id="rId10" Type="http://schemas.openxmlformats.org/officeDocument/2006/relationships/image" Target="../media/image6.jpg"/><Relationship Id="rId4" Type="http://schemas.openxmlformats.org/officeDocument/2006/relationships/hyperlink" Target="https://zh.wikipedia.org/wiki/%E5%8A%A8%E7%89%A9" TargetMode="External"/><Relationship Id="rId9" Type="http://schemas.openxmlformats.org/officeDocument/2006/relationships/hyperlink" Target="https://zh.wikipedia.org/wiki/%E7%81%AB%E8%BD%A6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zh.wikipedia.org/wiki/%E5%B0%BF" TargetMode="External"/><Relationship Id="rId13" Type="http://schemas.openxmlformats.org/officeDocument/2006/relationships/hyperlink" Target="https://zh.wikipedia.org/wiki/%E7%84%9A%E5%8C%96%E7%88%90" TargetMode="External"/><Relationship Id="rId3" Type="http://schemas.openxmlformats.org/officeDocument/2006/relationships/hyperlink" Target="https://zh.wikipedia.org/wiki/%E6%B5%81%E9%AB%94" TargetMode="External"/><Relationship Id="rId7" Type="http://schemas.openxmlformats.org/officeDocument/2006/relationships/hyperlink" Target="https://zh.wikipedia.org/wiki/%E7%B2%AA%E4%BE%BF" TargetMode="External"/><Relationship Id="rId12" Type="http://schemas.openxmlformats.org/officeDocument/2006/relationships/hyperlink" Target="https://zh.wikipedia.org/wiki/%E5%A0%86%E5%A1%AB%E5%8D%80" TargetMode="External"/><Relationship Id="rId2" Type="http://schemas.openxmlformats.org/officeDocument/2006/relationships/hyperlink" Target="https://zh.wikipedia.org/wiki/%E5%9B%BA%E9%AB%94" TargetMode="External"/><Relationship Id="rId16" Type="http://schemas.openxmlformats.org/officeDocument/2006/relationships/hyperlink" Target="https://zh.wikipedia.org/wiki/%E5%9C%B0%E4%B8%8B%E6%B0%B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h.wikipedia.org/wiki/%E5%BA%9F%E6%B0%B4" TargetMode="External"/><Relationship Id="rId11" Type="http://schemas.openxmlformats.org/officeDocument/2006/relationships/hyperlink" Target="https://zh.wikipedia.org/wiki/%E5%9F%8E%E5%B8%82" TargetMode="External"/><Relationship Id="rId5" Type="http://schemas.openxmlformats.org/officeDocument/2006/relationships/hyperlink" Target="https://zh.wikipedia.org/wiki/%E9%83%BD%E5%B8%82%E5%9B%BA%E9%AB%94%E5%BB%A2%E7%89%A9" TargetMode="External"/><Relationship Id="rId15" Type="http://schemas.openxmlformats.org/officeDocument/2006/relationships/hyperlink" Target="https://zh.wikipedia.org/wiki/%E6%B1%A1%E6%9F%93" TargetMode="External"/><Relationship Id="rId10" Type="http://schemas.openxmlformats.org/officeDocument/2006/relationships/hyperlink" Target="https://zh.wikipedia.org/wiki/%E6%94%BE%E5%B0%84%E6%80%A7%E5%BA%9F%E6%96%99" TargetMode="External"/><Relationship Id="rId4" Type="http://schemas.openxmlformats.org/officeDocument/2006/relationships/hyperlink" Target="https://zh.wikipedia.org/wiki/%E7%89%A9%E8%B3%AA" TargetMode="External"/><Relationship Id="rId9" Type="http://schemas.openxmlformats.org/officeDocument/2006/relationships/hyperlink" Target="https://zh.wikipedia.org/wiki/%E5%9C%B0%E8%A1%A8%E5%BE%84%E6%B5%81" TargetMode="External"/><Relationship Id="rId14" Type="http://schemas.openxmlformats.org/officeDocument/2006/relationships/hyperlink" Target="https://zh.wikipedia.org/wiki/%E7%92%B0%E5%A2%83%E4%BF%9D%E8%AD%B7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zh.wikipedia.org/wiki/%E6%8A%97%E6%B0%A7%E5%8C%96%E5%89%82" TargetMode="External"/><Relationship Id="rId13" Type="http://schemas.openxmlformats.org/officeDocument/2006/relationships/hyperlink" Target="https://zh.wikipedia.org/wiki/%E5%9B%BA%E5%8C%96" TargetMode="External"/><Relationship Id="rId18" Type="http://schemas.openxmlformats.org/officeDocument/2006/relationships/hyperlink" Target="https://zh.wikipedia.org/wiki/%E7%86%B1%E5%9B%BA%E6%80%A7" TargetMode="External"/><Relationship Id="rId3" Type="http://schemas.openxmlformats.org/officeDocument/2006/relationships/hyperlink" Target="https://zh.wikipedia.org/wiki/%E5%90%88%E6%88%90" TargetMode="External"/><Relationship Id="rId7" Type="http://schemas.openxmlformats.org/officeDocument/2006/relationships/hyperlink" Target="https://zh.wikipedia.org/wiki/%E7%A8%B3%E5%AE%9A%E5%89%82" TargetMode="External"/><Relationship Id="rId12" Type="http://schemas.openxmlformats.org/officeDocument/2006/relationships/hyperlink" Target="https://zh.wikipedia.org/wiki/%E5%A1%91%E6%80%A7" TargetMode="External"/><Relationship Id="rId17" Type="http://schemas.openxmlformats.org/officeDocument/2006/relationships/hyperlink" Target="https://zh.wikipedia.org/wiki/%E7%86%B1%E5%A1%91%E6%80%A7%E5%A1%91%E6%96%99" TargetMode="External"/><Relationship Id="rId2" Type="http://schemas.openxmlformats.org/officeDocument/2006/relationships/hyperlink" Target="https://zh.wikipedia.org/wiki/%E5%88%86%E5%AD%90%E9%87%8F" TargetMode="External"/><Relationship Id="rId16" Type="http://schemas.openxmlformats.org/officeDocument/2006/relationships/hyperlink" Target="https://zh.wikipedia.org/wiki/%E8%8B%B1%E5%9C%8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h.wikipedia.org/wiki/%E5%A2%9E%E5%A1%91%E5%89%82" TargetMode="External"/><Relationship Id="rId11" Type="http://schemas.openxmlformats.org/officeDocument/2006/relationships/hyperlink" Target="https://zh.wikipedia.org/wiki/%E5%A1%91%E8%86%A0%E6%B7%BB%E5%8A%A0%E5%8A%91#%E8%91%97%E8%89%B2%E5%8A%91" TargetMode="External"/><Relationship Id="rId5" Type="http://schemas.openxmlformats.org/officeDocument/2006/relationships/hyperlink" Target="https://zh.wikipedia.org/wiki/%E5%A1%91%E8%86%A0%E6%B7%BB%E5%8A%A0%E5%8A%91" TargetMode="External"/><Relationship Id="rId15" Type="http://schemas.openxmlformats.org/officeDocument/2006/relationships/hyperlink" Target="https://zh.wikipedia.org/wiki/%E5%89%9B%E6%80%A7" TargetMode="External"/><Relationship Id="rId10" Type="http://schemas.openxmlformats.org/officeDocument/2006/relationships/hyperlink" Target="https://zh.wikipedia.org/wiki/%E6%B6%A6%E6%BB%91%E5%89%82" TargetMode="External"/><Relationship Id="rId19" Type="http://schemas.openxmlformats.org/officeDocument/2006/relationships/hyperlink" Target="https://www.youtube.com/watch?v=Y5bn03QxYr8&amp;feature=youtu.be" TargetMode="External"/><Relationship Id="rId4" Type="http://schemas.openxmlformats.org/officeDocument/2006/relationships/hyperlink" Target="https://zh.wikipedia.org/wiki/%E6%A0%91%E8%84%82" TargetMode="External"/><Relationship Id="rId9" Type="http://schemas.openxmlformats.org/officeDocument/2006/relationships/hyperlink" Target="https://zh.wikipedia.org/wiki/%E9%98%BB%E7%87%83%E5%89%82" TargetMode="External"/><Relationship Id="rId14" Type="http://schemas.openxmlformats.org/officeDocument/2006/relationships/hyperlink" Target="https://zh.wikipedia.org/wiki/%E4%BA%A4%E8%81%9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448971"/>
            <a:ext cx="8731348" cy="970671"/>
          </a:xfrm>
        </p:spPr>
        <p:txBody>
          <a:bodyPr>
            <a:noAutofit/>
          </a:bodyPr>
          <a:lstStyle/>
          <a:p>
            <a:r>
              <a:rPr lang="zh-TW" altLang="en-US" sz="9600" dirty="0" smtClean="0">
                <a:solidFill>
                  <a:srgbClr val="FF0000"/>
                </a:solidFill>
                <a:latin typeface="+mj-ea"/>
              </a:rPr>
              <a:t>汙染</a:t>
            </a:r>
            <a:endParaRPr lang="zh-TW" altLang="en-US" sz="9600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2771335"/>
            <a:ext cx="9144000" cy="2486465"/>
          </a:xfrm>
        </p:spPr>
        <p:txBody>
          <a:bodyPr>
            <a:noAutofit/>
          </a:bodyPr>
          <a:lstStyle/>
          <a:p>
            <a:r>
              <a:rPr lang="zh-TW" altLang="en-US" sz="6000" dirty="0" smtClean="0"/>
              <a:t>空氣汙染</a:t>
            </a:r>
            <a:endParaRPr lang="en-US" altLang="zh-TW" sz="6000" dirty="0" smtClean="0"/>
          </a:p>
          <a:p>
            <a:r>
              <a:rPr lang="zh-TW" altLang="en-US" sz="6000" dirty="0" smtClean="0"/>
              <a:t>噪音汙染</a:t>
            </a:r>
            <a:endParaRPr lang="en-US" altLang="zh-TW" sz="6000" dirty="0" smtClean="0"/>
          </a:p>
          <a:p>
            <a:r>
              <a:rPr lang="zh-TW" altLang="en-US" sz="6000" dirty="0" smtClean="0"/>
              <a:t>垃圾</a:t>
            </a:r>
            <a:r>
              <a:rPr lang="zh-TW" altLang="en-US" sz="6000" dirty="0"/>
              <a:t>汙染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757" y="0"/>
            <a:ext cx="4250421" cy="2897946"/>
          </a:xfrm>
          <a:prstGeom prst="rect">
            <a:avLst/>
          </a:prstGeom>
          <a:effectLst>
            <a:glow rad="127000"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422" y="7032"/>
            <a:ext cx="4980019" cy="289794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663" y="3868613"/>
            <a:ext cx="4762500" cy="321945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298" y="4346918"/>
            <a:ext cx="4318781" cy="274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96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/>
              <a:t>你昨天喝的那罐寶特瓶，被成功回收的機率有多少？</a:t>
            </a:r>
            <a:br>
              <a:rPr lang="zh-TW" altLang="en-US" b="1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153551"/>
            <a:ext cx="10515600" cy="5023412"/>
          </a:xfrm>
        </p:spPr>
        <p:txBody>
          <a:bodyPr/>
          <a:lstStyle/>
          <a:p>
            <a:r>
              <a:rPr lang="en-US" altLang="zh-TW" dirty="0" smtClean="0">
                <a:hlinkClick r:id="rId2"/>
              </a:rPr>
              <a:t>https://www.natgeomedia.com/environment/article/content-4037.html</a:t>
            </a:r>
            <a:endParaRPr lang="en-US" altLang="zh-TW" dirty="0" smtClean="0"/>
          </a:p>
          <a:p>
            <a:r>
              <a:rPr lang="en-US" altLang="zh-TW" dirty="0" smtClean="0">
                <a:hlinkClick r:id="rId3"/>
              </a:rPr>
              <a:t>https://video.udn.com/event/newstopics/seapollution/taiwan</a:t>
            </a:r>
            <a:endParaRPr lang="en-US" altLang="zh-TW" dirty="0" smtClean="0"/>
          </a:p>
          <a:p>
            <a:r>
              <a:rPr lang="en-US" altLang="zh-TW" dirty="0" smtClean="0">
                <a:hlinkClick r:id="rId4"/>
              </a:rPr>
              <a:t>https://www.facebook.com/profile.php?id=100000151492509&amp;lst=1721901459%3A100000151492509%3A1557649513&amp;sk=timeline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914" y="3404382"/>
            <a:ext cx="4953585" cy="357108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1" y="3404382"/>
            <a:ext cx="5267764" cy="345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39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〈</a:t>
            </a:r>
            <a:r>
              <a:rPr lang="zh-TW" altLang="en-US" dirty="0"/>
              <a:t>獨家直擊</a:t>
            </a:r>
            <a:r>
              <a:rPr lang="en-US" altLang="zh-TW" dirty="0"/>
              <a:t>1〉</a:t>
            </a:r>
            <a:r>
              <a:rPr lang="zh-TW" altLang="en-US" dirty="0"/>
              <a:t>中國哇哈哈澎湖苦哈哈　海洋垃圾吞噬外婆澎湖灣</a:t>
            </a:r>
            <a:r>
              <a:rPr lang="en-US" altLang="zh-TW" dirty="0"/>
              <a:t>【</a:t>
            </a:r>
            <a:r>
              <a:rPr lang="zh-TW" altLang="en-US" dirty="0"/>
              <a:t>壹點就報</a:t>
            </a:r>
            <a:r>
              <a:rPr lang="en-US" altLang="zh-TW" dirty="0" smtClean="0"/>
              <a:t>】2019 5/15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77" y="1690688"/>
            <a:ext cx="3946087" cy="2206924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724" y="1641766"/>
            <a:ext cx="4052551" cy="220692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55567"/>
            <a:ext cx="3675630" cy="296038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908" y="3946534"/>
            <a:ext cx="4262367" cy="307629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913" y="1855520"/>
            <a:ext cx="3946087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93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B0F0"/>
                </a:solidFill>
              </a:rPr>
              <a:t>空氣</a:t>
            </a:r>
            <a:r>
              <a:rPr lang="zh-TW" altLang="en-US" dirty="0" smtClean="0">
                <a:solidFill>
                  <a:schemeClr val="accent2"/>
                </a:solidFill>
              </a:rPr>
              <a:t>汙染</a:t>
            </a:r>
            <a:endParaRPr lang="zh-TW" altLang="en-US" dirty="0">
              <a:solidFill>
                <a:schemeClr val="accent2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zh-TW" altLang="en-US" b="1" dirty="0"/>
              <a:t>空氣污染只影響我們的呼吸系統？大錯特錯</a:t>
            </a:r>
            <a:r>
              <a:rPr lang="zh-TW" altLang="en-US" b="1" dirty="0" smtClean="0"/>
              <a:t>！</a:t>
            </a:r>
            <a:endParaRPr lang="en-US" altLang="zh-TW" b="1" dirty="0" smtClean="0"/>
          </a:p>
          <a:p>
            <a:pPr fontAlgn="base"/>
            <a:r>
              <a:rPr lang="zh-TW" altLang="en-US" dirty="0" smtClean="0"/>
              <a:t>呼吸</a:t>
            </a:r>
            <a:r>
              <a:rPr lang="zh-TW" altLang="en-US" dirty="0"/>
              <a:t>，是你、我、所有人，每天無時無刻皆在進行的動作，我們需要藉由呼吸與外界進行氣體交換才能夠活著，這也是為什麼空氣汙染對我們的身體影響如此之劇。但是或許也是因為呼吸是這麼簡單，每天在無意識的情況下不斷進行，讓許多人忽略了空氣中的汙染物，正不斷對自己的身體造成危害。</a:t>
            </a:r>
          </a:p>
          <a:p>
            <a:pPr fontAlgn="base"/>
            <a:r>
              <a:rPr lang="zh-TW" altLang="en-US" dirty="0"/>
              <a:t>許多人對空氣汙染無感，是因為感覺起來，空汙對自己所造成的危害並不是很嚴重；可能只是咳嗽個一兩聲、覺得喉嚨或鼻子特別癢，搔一搔就過去了。然而空氣汙染對人體真正的危害，在於長時間暴露所累積而成的傷害。近來，越來越多疾病被證實，其發生風險的增加和空氣汙染脫不了干係。而空氣汙染對人體有害的相關研究證據，只會隨著時間的過去而有增無減。</a:t>
            </a:r>
          </a:p>
          <a:p>
            <a:pPr marL="0" indent="0">
              <a:buNone/>
            </a:pP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1382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616" y="245132"/>
            <a:ext cx="9149862" cy="5331657"/>
          </a:xfrm>
        </p:spPr>
      </p:pic>
      <p:sp>
        <p:nvSpPr>
          <p:cNvPr id="5" name="矩形 4"/>
          <p:cNvSpPr/>
          <p:nvPr/>
        </p:nvSpPr>
        <p:spPr>
          <a:xfrm>
            <a:off x="3042310" y="5392123"/>
            <a:ext cx="6346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hlinkClick r:id="rId3"/>
              </a:rPr>
              <a:t>https://www.youtube.com/watch?v=FEUdG_2SZ0s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2870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噪音汙染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/>
              <a:t>噪音污染</a:t>
            </a:r>
            <a:r>
              <a:rPr lang="zh-TW" altLang="en-US" dirty="0"/>
              <a:t>指</a:t>
            </a:r>
            <a:r>
              <a:rPr lang="zh-TW" altLang="en-US" dirty="0">
                <a:hlinkClick r:id="rId2" tooltip="人類"/>
              </a:rPr>
              <a:t>人類</a:t>
            </a:r>
            <a:r>
              <a:rPr lang="zh-TW" altLang="en-US" dirty="0"/>
              <a:t>在工業生產、建築施工、交通運輸和社會生活等活動中，產生的</a:t>
            </a:r>
            <a:r>
              <a:rPr lang="zh-TW" altLang="en-US" dirty="0">
                <a:hlinkClick r:id="rId3" tooltip="噪音"/>
              </a:rPr>
              <a:t>噪音</a:t>
            </a:r>
            <a:r>
              <a:rPr lang="zh-TW" altLang="en-US" dirty="0"/>
              <a:t>干擾周圍</a:t>
            </a:r>
            <a:r>
              <a:rPr lang="zh-TW" altLang="en-US" dirty="0">
                <a:hlinkClick r:id="rId4" tooltip="動物"/>
              </a:rPr>
              <a:t>動物</a:t>
            </a:r>
            <a:r>
              <a:rPr lang="en-US" altLang="zh-TW" dirty="0"/>
              <a:t>(</a:t>
            </a:r>
            <a:r>
              <a:rPr lang="zh-TW" altLang="en-US" dirty="0"/>
              <a:t>動物包括人類</a:t>
            </a:r>
            <a:r>
              <a:rPr lang="en-US" altLang="zh-TW" dirty="0"/>
              <a:t>)</a:t>
            </a:r>
            <a:r>
              <a:rPr lang="zh-TW" altLang="en-US" dirty="0"/>
              <a:t>生活</a:t>
            </a:r>
            <a:r>
              <a:rPr lang="zh-TW" altLang="en-US" dirty="0" smtClean="0">
                <a:hlinkClick r:id="rId5" tooltip="環境"/>
              </a:rPr>
              <a:t>環境</a:t>
            </a:r>
            <a:r>
              <a:rPr lang="zh-TW" altLang="en-US" dirty="0" smtClean="0"/>
              <a:t>。</a:t>
            </a:r>
            <a:endParaRPr lang="zh-TW" altLang="en-US" dirty="0"/>
          </a:p>
          <a:p>
            <a:r>
              <a:rPr lang="zh-TW" altLang="en-US" dirty="0"/>
              <a:t>目前世界上環境噪音最主要的來源是交通噪音，包括</a:t>
            </a:r>
            <a:r>
              <a:rPr lang="zh-TW" altLang="en-US" dirty="0">
                <a:hlinkClick r:id="rId6" tooltip="汽車"/>
              </a:rPr>
              <a:t>汽車</a:t>
            </a:r>
            <a:r>
              <a:rPr lang="zh-TW" altLang="en-US" dirty="0"/>
              <a:t>、</a:t>
            </a:r>
            <a:r>
              <a:rPr lang="zh-TW" altLang="en-US" dirty="0">
                <a:hlinkClick r:id="rId7" tooltip="船"/>
              </a:rPr>
              <a:t>船</a:t>
            </a:r>
            <a:r>
              <a:rPr lang="zh-TW" altLang="en-US" dirty="0"/>
              <a:t>、</a:t>
            </a:r>
            <a:r>
              <a:rPr lang="zh-TW" altLang="en-US" dirty="0">
                <a:hlinkClick r:id="rId8" tooltip="飛機"/>
              </a:rPr>
              <a:t>飛機</a:t>
            </a:r>
            <a:r>
              <a:rPr lang="zh-TW" altLang="en-US" dirty="0"/>
              <a:t>和</a:t>
            </a:r>
            <a:r>
              <a:rPr lang="zh-TW" altLang="en-US" dirty="0">
                <a:hlinkClick r:id="rId9" tooltip="火車"/>
              </a:rPr>
              <a:t>火車</a:t>
            </a:r>
            <a:r>
              <a:rPr lang="zh-TW" altLang="en-US" dirty="0"/>
              <a:t>產生的噪音</a:t>
            </a:r>
            <a:r>
              <a:rPr lang="zh-TW" altLang="en-US" dirty="0" smtClean="0"/>
              <a:t>，如果</a:t>
            </a:r>
            <a:r>
              <a:rPr lang="zh-TW" altLang="en-US" dirty="0"/>
              <a:t>都市計畫不好，將工業區規劃接近生活區，工業噪音也是一種主要污染，此外像建築施工機械，娛樂擴音設施，甚至一些辦公設備，人們大聲喧譁吵鬧，都是噪音污染源。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548" y="4642338"/>
            <a:ext cx="8337452" cy="218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00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085" y="365124"/>
            <a:ext cx="7730387" cy="6387367"/>
          </a:xfrm>
        </p:spPr>
      </p:pic>
    </p:spTree>
    <p:extLst>
      <p:ext uri="{BB962C8B-B14F-4D97-AF65-F5344CB8AC3E}">
        <p14:creationId xmlns:p14="http://schemas.microsoft.com/office/powerpoint/2010/main" val="100182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92D050"/>
                </a:solidFill>
              </a:rPr>
              <a:t>垃圾</a:t>
            </a:r>
            <a:r>
              <a:rPr lang="zh-TW" altLang="en-US" dirty="0" smtClean="0">
                <a:solidFill>
                  <a:srgbClr val="FFC000"/>
                </a:solidFill>
              </a:rPr>
              <a:t>汙染</a:t>
            </a:r>
            <a:endParaRPr lang="zh-TW" altLang="en-US" dirty="0">
              <a:solidFill>
                <a:srgbClr val="FFC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/>
              <a:t>垃圾</a:t>
            </a:r>
            <a:r>
              <a:rPr lang="zh-TW" altLang="en-US" dirty="0" smtClean="0"/>
              <a:t>是</a:t>
            </a:r>
            <a:r>
              <a:rPr lang="zh-TW" altLang="en-US" dirty="0"/>
              <a:t>指不需要或者無用的</a:t>
            </a:r>
            <a:r>
              <a:rPr lang="zh-TW" altLang="en-US" dirty="0">
                <a:hlinkClick r:id="rId2" tooltip="固體"/>
              </a:rPr>
              <a:t>固體</a:t>
            </a:r>
            <a:r>
              <a:rPr lang="zh-TW" altLang="en-US" dirty="0"/>
              <a:t>或者</a:t>
            </a:r>
            <a:r>
              <a:rPr lang="zh-TW" altLang="en-US" dirty="0">
                <a:hlinkClick r:id="rId3" tooltip="流體"/>
              </a:rPr>
              <a:t>流體</a:t>
            </a:r>
            <a:r>
              <a:rPr lang="zh-TW" altLang="en-US" dirty="0">
                <a:hlinkClick r:id="rId4" tooltip="物質"/>
              </a:rPr>
              <a:t>物質</a:t>
            </a:r>
            <a:r>
              <a:rPr lang="zh-TW" altLang="en-US" dirty="0"/>
              <a:t>，例如</a:t>
            </a:r>
            <a:r>
              <a:rPr lang="zh-TW" altLang="en-US" dirty="0">
                <a:hlinkClick r:id="rId5" tooltip="都市固體廢物"/>
              </a:rPr>
              <a:t>都市固體廢物</a:t>
            </a:r>
            <a:r>
              <a:rPr lang="zh-TW" altLang="en-US" dirty="0"/>
              <a:t>（生活垃圾）、有害垃圾、</a:t>
            </a:r>
            <a:r>
              <a:rPr lang="zh-TW" altLang="en-US" dirty="0">
                <a:hlinkClick r:id="rId6" tooltip="廢水"/>
              </a:rPr>
              <a:t>廢水</a:t>
            </a:r>
            <a:r>
              <a:rPr lang="zh-TW" altLang="en-US" dirty="0"/>
              <a:t>（如含有</a:t>
            </a:r>
            <a:r>
              <a:rPr lang="zh-TW" altLang="en-US" dirty="0">
                <a:hlinkClick r:id="rId7" tooltip="糞便"/>
              </a:rPr>
              <a:t>糞便</a:t>
            </a:r>
            <a:r>
              <a:rPr lang="zh-TW" altLang="en-US" dirty="0"/>
              <a:t>和</a:t>
            </a:r>
            <a:r>
              <a:rPr lang="zh-TW" altLang="en-US" dirty="0">
                <a:hlinkClick r:id="rId8" tooltip="尿"/>
              </a:rPr>
              <a:t>尿</a:t>
            </a:r>
            <a:r>
              <a:rPr lang="zh-TW" altLang="en-US" dirty="0"/>
              <a:t>的污水和</a:t>
            </a:r>
            <a:r>
              <a:rPr lang="zh-TW" altLang="en-US" dirty="0">
                <a:hlinkClick r:id="rId9" tooltip="地表徑流"/>
              </a:rPr>
              <a:t>地表徑流</a:t>
            </a:r>
            <a:r>
              <a:rPr lang="zh-TW" altLang="en-US" dirty="0"/>
              <a:t>）及</a:t>
            </a:r>
            <a:r>
              <a:rPr lang="zh-TW" altLang="en-US" dirty="0">
                <a:hlinkClick r:id="rId10" tooltip="放射性廢料"/>
              </a:rPr>
              <a:t>放射性廢料</a:t>
            </a:r>
            <a:r>
              <a:rPr lang="zh-TW" altLang="en-US" dirty="0"/>
              <a:t>等等。在人口密集的大</a:t>
            </a:r>
            <a:r>
              <a:rPr lang="zh-TW" altLang="en-US" dirty="0">
                <a:hlinkClick r:id="rId11" tooltip="城市"/>
              </a:rPr>
              <a:t>城市</a:t>
            </a:r>
            <a:r>
              <a:rPr lang="zh-TW" altLang="en-US" dirty="0"/>
              <a:t>，常見的垃圾處理方法為在收集後送往</a:t>
            </a:r>
            <a:r>
              <a:rPr lang="zh-TW" altLang="en-US" dirty="0">
                <a:hlinkClick r:id="rId12" tooltip="堆填區"/>
              </a:rPr>
              <a:t>堆填區</a:t>
            </a:r>
            <a:r>
              <a:rPr lang="zh-TW" altLang="en-US" dirty="0"/>
              <a:t>，或者使用</a:t>
            </a:r>
            <a:r>
              <a:rPr lang="zh-TW" altLang="en-US" dirty="0">
                <a:hlinkClick r:id="rId13" tooltip="焚化爐"/>
              </a:rPr>
              <a:t>焚化爐</a:t>
            </a:r>
            <a:r>
              <a:rPr lang="zh-TW" altLang="en-US" dirty="0"/>
              <a:t>焚化。然而，兩者均會製造</a:t>
            </a:r>
            <a:r>
              <a:rPr lang="zh-TW" altLang="en-US" dirty="0">
                <a:hlinkClick r:id="rId14" tooltip="環境保護"/>
              </a:rPr>
              <a:t>環境保護</a:t>
            </a:r>
            <a:r>
              <a:rPr lang="zh-TW" altLang="en-US" dirty="0"/>
              <a:t>的問題，而終止過度消費可以進一步減輕堆填區飽和程度。堆填區中的垃圾處理不當可能</a:t>
            </a:r>
            <a:r>
              <a:rPr lang="zh-TW" altLang="en-US" dirty="0">
                <a:hlinkClick r:id="rId15" tooltip="污染"/>
              </a:rPr>
              <a:t>污染</a:t>
            </a:r>
            <a:r>
              <a:rPr lang="zh-TW" altLang="en-US" dirty="0">
                <a:hlinkClick r:id="rId16" tooltip="地下水"/>
              </a:rPr>
              <a:t>地下水</a:t>
            </a:r>
            <a:r>
              <a:rPr lang="zh-TW" altLang="en-US" dirty="0"/>
              <a:t>和發出臭味，而且很多城市可供堆填的面積已經越來越少。焚化則無可避免會產生有毒氣體，危害生物體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海漂</a:t>
            </a:r>
            <a:r>
              <a:rPr lang="zh-TW" altLang="en-US" dirty="0"/>
              <a:t>垃圾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7398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台灣海漂垃圾 塑膠類高達</a:t>
            </a:r>
            <a:r>
              <a:rPr lang="en-US" altLang="zh-TW" b="1" dirty="0"/>
              <a:t>66</a:t>
            </a:r>
            <a:r>
              <a:rPr lang="zh-TW" altLang="en-US" b="1" dirty="0"/>
              <a:t>％</a:t>
            </a:r>
            <a:br>
              <a:rPr lang="zh-TW" altLang="en-US" b="1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083212"/>
            <a:ext cx="10515600" cy="5093751"/>
          </a:xfrm>
        </p:spPr>
        <p:txBody>
          <a:bodyPr/>
          <a:lstStyle/>
          <a:p>
            <a:r>
              <a:rPr lang="zh-TW" altLang="en-US" dirty="0"/>
              <a:t>台灣島被海洋垃圾包圍，八成海域可見海漂垃圾，塑膠比例達六十六．三％，高雄紅毛港外海甚至發現污染物質的酚含量超標。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175" y="1913206"/>
            <a:ext cx="9431096" cy="513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5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塑膠垃圾別亂丟 海洋分解得花</a:t>
            </a:r>
            <a:r>
              <a:rPr lang="en-US" altLang="zh-TW" b="1" dirty="0"/>
              <a:t>600</a:t>
            </a:r>
            <a:r>
              <a:rPr lang="zh-TW" altLang="en-US" b="1" dirty="0"/>
              <a:t>年</a:t>
            </a:r>
            <a:br>
              <a:rPr lang="zh-TW" altLang="en-US" b="1" dirty="0"/>
            </a:b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96" y="1558343"/>
            <a:ext cx="8242479" cy="4989748"/>
          </a:xfrm>
        </p:spPr>
      </p:pic>
    </p:spTree>
    <p:extLst>
      <p:ext uri="{BB962C8B-B14F-4D97-AF65-F5344CB8AC3E}">
        <p14:creationId xmlns:p14="http://schemas.microsoft.com/office/powerpoint/2010/main" val="95260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塑膠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/>
              <a:t>塑膠</a:t>
            </a:r>
            <a:r>
              <a:rPr lang="zh-TW" altLang="en-US" dirty="0"/>
              <a:t>是指以高</a:t>
            </a:r>
            <a:r>
              <a:rPr lang="zh-TW" altLang="en-US" dirty="0">
                <a:hlinkClick r:id="rId2" tooltip="分子量"/>
              </a:rPr>
              <a:t>分子量</a:t>
            </a:r>
            <a:r>
              <a:rPr lang="zh-TW" altLang="en-US" dirty="0"/>
              <a:t>的</a:t>
            </a:r>
            <a:r>
              <a:rPr lang="zh-TW" altLang="en-US" dirty="0">
                <a:hlinkClick r:id="rId3" tooltip="合成"/>
              </a:rPr>
              <a:t>合成</a:t>
            </a:r>
            <a:r>
              <a:rPr lang="zh-TW" altLang="en-US" dirty="0">
                <a:hlinkClick r:id="rId4" tooltip="樹脂"/>
              </a:rPr>
              <a:t>樹脂</a:t>
            </a:r>
            <a:r>
              <a:rPr lang="zh-TW" altLang="en-US" dirty="0"/>
              <a:t>為主要組分，加入適當</a:t>
            </a:r>
            <a:r>
              <a:rPr lang="zh-TW" altLang="en-US" dirty="0">
                <a:hlinkClick r:id="rId5" tooltip="塑膠添加劑"/>
              </a:rPr>
              <a:t>添加劑</a:t>
            </a:r>
            <a:r>
              <a:rPr lang="zh-TW" altLang="en-US" dirty="0"/>
              <a:t>，如</a:t>
            </a:r>
            <a:r>
              <a:rPr lang="zh-TW" altLang="en-US" dirty="0">
                <a:hlinkClick r:id="rId6" tooltip="增塑劑"/>
              </a:rPr>
              <a:t>增塑劑</a:t>
            </a:r>
            <a:r>
              <a:rPr lang="zh-TW" altLang="en-US" dirty="0"/>
              <a:t>、</a:t>
            </a:r>
            <a:r>
              <a:rPr lang="zh-TW" altLang="en-US" dirty="0">
                <a:hlinkClick r:id="rId7" tooltip="穩定劑"/>
              </a:rPr>
              <a:t>穩定劑</a:t>
            </a:r>
            <a:r>
              <a:rPr lang="zh-TW" altLang="en-US" dirty="0"/>
              <a:t>、</a:t>
            </a:r>
            <a:r>
              <a:rPr lang="zh-TW" altLang="en-US" dirty="0">
                <a:hlinkClick r:id="rId8" tooltip="抗氧化劑"/>
              </a:rPr>
              <a:t>抗氧化劑</a:t>
            </a:r>
            <a:r>
              <a:rPr lang="zh-TW" altLang="en-US" dirty="0"/>
              <a:t>、</a:t>
            </a:r>
            <a:r>
              <a:rPr lang="zh-TW" altLang="en-US" dirty="0">
                <a:hlinkClick r:id="rId9" tooltip="阻燃劑"/>
              </a:rPr>
              <a:t>阻燃劑</a:t>
            </a:r>
            <a:r>
              <a:rPr lang="zh-TW" altLang="en-US" dirty="0"/>
              <a:t>、</a:t>
            </a:r>
            <a:r>
              <a:rPr lang="zh-TW" altLang="en-US" dirty="0">
                <a:hlinkClick r:id="rId10" tooltip="潤滑劑"/>
              </a:rPr>
              <a:t>潤滑劑</a:t>
            </a:r>
            <a:r>
              <a:rPr lang="zh-TW" altLang="en-US" dirty="0"/>
              <a:t>、</a:t>
            </a:r>
            <a:r>
              <a:rPr lang="zh-TW" altLang="en-US" dirty="0">
                <a:hlinkClick r:id="rId11" tooltip="塑膠添加劑"/>
              </a:rPr>
              <a:t>著色劑</a:t>
            </a:r>
            <a:r>
              <a:rPr lang="zh-TW" altLang="en-US" dirty="0"/>
              <a:t>等，經加工成型的</a:t>
            </a:r>
            <a:r>
              <a:rPr lang="zh-TW" altLang="en-US" dirty="0">
                <a:hlinkClick r:id="rId12" tooltip="塑性"/>
              </a:rPr>
              <a:t>塑性</a:t>
            </a:r>
            <a:r>
              <a:rPr lang="zh-TW" altLang="en-US" dirty="0"/>
              <a:t>（柔韌性）材料，或</a:t>
            </a:r>
            <a:r>
              <a:rPr lang="zh-TW" altLang="en-US" dirty="0">
                <a:hlinkClick r:id="rId13" tooltip="固化"/>
              </a:rPr>
              <a:t>固化</a:t>
            </a:r>
            <a:r>
              <a:rPr lang="zh-TW" altLang="en-US" dirty="0">
                <a:hlinkClick r:id="rId14" tooltip="交聯"/>
              </a:rPr>
              <a:t>交聯</a:t>
            </a:r>
            <a:r>
              <a:rPr lang="zh-TW" altLang="en-US" dirty="0"/>
              <a:t>形成的</a:t>
            </a:r>
            <a:r>
              <a:rPr lang="zh-TW" altLang="en-US" dirty="0">
                <a:hlinkClick r:id="rId15" tooltip="剛性"/>
              </a:rPr>
              <a:t>剛性</a:t>
            </a:r>
            <a:r>
              <a:rPr lang="zh-TW" altLang="en-US" dirty="0" smtClean="0"/>
              <a:t>材料。</a:t>
            </a:r>
            <a:endParaRPr lang="zh-TW" altLang="en-US" dirty="0"/>
          </a:p>
          <a:p>
            <a:r>
              <a:rPr lang="zh-TW" altLang="en-US" dirty="0"/>
              <a:t>塑膠最早來自於</a:t>
            </a:r>
            <a:r>
              <a:rPr lang="en-US" altLang="zh-TW" dirty="0"/>
              <a:t>1850</a:t>
            </a:r>
            <a:r>
              <a:rPr lang="zh-TW" altLang="en-US" dirty="0"/>
              <a:t>年代的</a:t>
            </a:r>
            <a:r>
              <a:rPr lang="zh-TW" altLang="en-US" dirty="0">
                <a:hlinkClick r:id="rId16" tooltip="英國"/>
              </a:rPr>
              <a:t>英國</a:t>
            </a:r>
            <a:r>
              <a:rPr lang="zh-TW" altLang="en-US" dirty="0"/>
              <a:t>。自從塑膠被開發以來，各方面的用途日益廣泛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/>
              <a:t>塑膠可以依加熱後是否軟化分為兩種，分別是</a:t>
            </a:r>
            <a:r>
              <a:rPr lang="zh-TW" altLang="en-US" dirty="0">
                <a:hlinkClick r:id="rId17" tooltip="熱塑性塑膠"/>
              </a:rPr>
              <a:t>熱塑性塑膠</a:t>
            </a:r>
            <a:r>
              <a:rPr lang="zh-TW" altLang="en-US" dirty="0"/>
              <a:t>及</a:t>
            </a:r>
            <a:r>
              <a:rPr lang="zh-TW" altLang="en-US" dirty="0">
                <a:hlinkClick r:id="rId18" tooltip="熱固性"/>
              </a:rPr>
              <a:t>熱固性</a:t>
            </a:r>
            <a:r>
              <a:rPr lang="zh-TW" altLang="en-US" dirty="0" smtClean="0"/>
              <a:t>塑膠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國家地理頻道</a:t>
            </a:r>
            <a:r>
              <a:rPr lang="en-US" altLang="zh-TW" dirty="0" smtClean="0"/>
              <a:t>101</a:t>
            </a:r>
          </a:p>
          <a:p>
            <a:r>
              <a:rPr lang="en-US" altLang="zh-TW" dirty="0">
                <a:hlinkClick r:id="rId19"/>
              </a:rPr>
              <a:t>https://www.youtube.com/watch?v=Y5bn03QxYr8&amp;feature=youtu.be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2247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656</Words>
  <Application>Microsoft Office PowerPoint</Application>
  <PresentationFormat>寬螢幕</PresentationFormat>
  <Paragraphs>30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6" baseType="lpstr">
      <vt:lpstr>新細明體</vt:lpstr>
      <vt:lpstr>Arial</vt:lpstr>
      <vt:lpstr>Calibri</vt:lpstr>
      <vt:lpstr>Calibri Light</vt:lpstr>
      <vt:lpstr>Office 佈景主題</vt:lpstr>
      <vt:lpstr>汙染</vt:lpstr>
      <vt:lpstr>空氣汙染</vt:lpstr>
      <vt:lpstr>PowerPoint 簡報</vt:lpstr>
      <vt:lpstr>噪音汙染</vt:lpstr>
      <vt:lpstr>PowerPoint 簡報</vt:lpstr>
      <vt:lpstr>垃圾汙染</vt:lpstr>
      <vt:lpstr>台灣海漂垃圾 塑膠類高達66％ </vt:lpstr>
      <vt:lpstr>塑膠垃圾別亂丟 海洋分解得花600年 </vt:lpstr>
      <vt:lpstr>塑膠</vt:lpstr>
      <vt:lpstr>你昨天喝的那罐寶特瓶，被成功回收的機率有多少？ </vt:lpstr>
      <vt:lpstr>〈獨家直擊1〉中國哇哈哈澎湖苦哈哈　海洋垃圾吞噬外婆澎湖灣【壹點就報】2019 5/15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汙染</dc:title>
  <dc:creator>Alvin Chiu</dc:creator>
  <cp:lastModifiedBy>Alvin Chiu</cp:lastModifiedBy>
  <cp:revision>19</cp:revision>
  <dcterms:created xsi:type="dcterms:W3CDTF">2019-05-12T05:38:33Z</dcterms:created>
  <dcterms:modified xsi:type="dcterms:W3CDTF">2019-05-15T09:41:47Z</dcterms:modified>
</cp:coreProperties>
</file>